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542" r:id="rId11"/>
    <p:sldId id="432" r:id="rId12"/>
    <p:sldId id="543" r:id="rId13"/>
    <p:sldId id="265" r:id="rId14"/>
    <p:sldId id="266" r:id="rId15"/>
    <p:sldId id="544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433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546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545" r:id="rId60"/>
    <p:sldId id="547" r:id="rId61"/>
    <p:sldId id="548" r:id="rId62"/>
  </p:sldIdLst>
  <p:sldSz cx="9144000" cy="5143500" type="screen16x9"/>
  <p:notesSz cx="6883400" cy="10017125"/>
  <p:embeddedFontLst>
    <p:embeddedFont>
      <p:font typeface="Comic Sans MS" panose="030F0702030302020204" pitchFamily="66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Tekton Pro Ext" panose="020F0605020208020904" pitchFamily="34" charset="0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06835F-70B1-4E4B-8F64-052282F96CA8}">
  <a:tblStyle styleId="{2C06835F-70B1-4E4B-8F64-052282F96C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3D78F7-3060-465B-BC6C-9000F70ABC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0326" autoAdjust="0"/>
  </p:normalViewPr>
  <p:slideViewPr>
    <p:cSldViewPr snapToGrid="0">
      <p:cViewPr varScale="1">
        <p:scale>
          <a:sx n="102" d="100"/>
          <a:sy n="102" d="100"/>
        </p:scale>
        <p:origin x="672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53" tIns="96553" rIns="96553" bIns="96553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37c58647f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37c58647fe_0_34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0520f06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0520f067_0_116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f0520f0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f0520f067_0_12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f0520f06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f0520f067_0_101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---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Quote taken from https://www.popsci.com/science/article/2010-12/fyi-how-many-different-ways-can-chess-game-unfold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0520f06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0520f067_0_4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For the Eight-Queen and Chess have way too many states.</a:t>
            </a:r>
            <a:endParaRPr dirty="0"/>
          </a:p>
          <a:p>
            <a:pPr marL="0" indent="0">
              <a:buNone/>
            </a:pPr>
            <a:r>
              <a:rPr lang="en" dirty="0"/>
              <a:t>We need something smaller to explain search algorithms.</a:t>
            </a:r>
            <a:endParaRPr dirty="0"/>
          </a:p>
          <a:p>
            <a:pPr marL="0" indent="0">
              <a:buClr>
                <a:schemeClr val="dk1"/>
              </a:buClr>
              <a:buNone/>
            </a:pPr>
            <a:r>
              <a:rPr lang="en" dirty="0"/>
              <a:t>---</a:t>
            </a:r>
            <a:endParaRPr dirty="0"/>
          </a:p>
          <a:p>
            <a:pPr marL="0" indent="0">
              <a:buClr>
                <a:schemeClr val="dk1"/>
              </a:buCl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Image extracted from Textbook</a:t>
            </a:r>
            <a:endParaRPr dirty="0"/>
          </a:p>
          <a:p>
            <a:pPr marL="0" indent="0">
              <a:buClr>
                <a:schemeClr val="dk1"/>
              </a:buClr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0520f06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0520f067_0_108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None/>
            </a:pPr>
            <a:r>
              <a:rPr lang="en">
                <a:solidFill>
                  <a:schemeClr val="dk1"/>
                </a:solidFill>
              </a:rPr>
              <a:t>Image extracted from Textbook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0eddb90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0eddb903_1_1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f0520f06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f0520f067_0_141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f0520f06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f0520f067_2_13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f0520f06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f0520f067_2_2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f0520f067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f0520f067_2_30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b158d367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3b158d3677_0_10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f0520f067_4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f0520f067_4_273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f0eddb90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f0eddb903_1_2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f0eddb90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f0eddb903_1_4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f0520f067_4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f0520f067_4_977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0520f067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f0520f067_4_6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0520f06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f0520f067_3_3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14c805fb2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14c805fb2_9_16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f0520f067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f0520f067_2_7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0520f06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0520f067_4_84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f0520f067_4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f0520f067_4_100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f0520f06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3f0520f067_0_38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  <a:p>
            <a:pPr marL="0" indent="0">
              <a:buClr>
                <a:schemeClr val="dk1"/>
              </a:buClr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f0520f067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f0520f067_2_8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f0520f067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f0520f067_4_50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0520f067_4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0520f067_4_234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11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f0520f067_4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f0520f067_4_224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r>
              <a:rPr lang="en"/>
              <a:t>In the figure, nodes, denotes the number of nodes explored.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f0520f067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f0520f067_4_289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f0eddb90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f0eddb903_1_3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f0520f067_4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f0520f067_4_104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f0520f067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f0520f067_4_57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f0520f067_4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f0520f067_4_1020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f0520f067_4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f0520f067_4_140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f0520f06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f0520f067_0_11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f0520f067_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f0520f067_4_176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0520f067_4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0520f067_4_234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0520f067_4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0520f067_4_234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562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f0520f067_4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f0520f067_4_24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f0520f067_4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f0520f067_4_253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f0520f067_4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f0520f067_4_30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r>
              <a:rPr lang="en"/>
              <a:t>Could UCS-TSA be stuck in infinite loop?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f0eddb90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f0eddb903_1_1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f0eddb903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f0eddb903_19_0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f0520f067_4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f0520f067_4_114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f0520f067_4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f0520f067_4_1118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f0520f06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f0520f067_0_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"/>
              <a:t>Uninformed: DFS, BFS, UCS (Like Brute Force, don’t know where the goal is)</a:t>
            </a:r>
            <a:endParaRPr/>
          </a:p>
          <a:p>
            <a:pPr marL="0" indent="0">
              <a:buClr>
                <a:schemeClr val="dk1"/>
              </a:buClr>
              <a:buNone/>
            </a:pPr>
            <a:r>
              <a:rPr lang="en"/>
              <a:t>Informed: Greedy Search, </a:t>
            </a:r>
            <a:r>
              <a:rPr lang="en">
                <a:solidFill>
                  <a:schemeClr val="dk1"/>
                </a:solidFill>
              </a:rPr>
              <a:t>A*</a:t>
            </a:r>
            <a:r>
              <a:rPr lang="en"/>
              <a:t> (We are using some knowledge of the goal)</a:t>
            </a:r>
            <a:endParaRPr/>
          </a:p>
          <a:p>
            <a:pPr marL="0" indent="0">
              <a:buNone/>
            </a:pPr>
            <a:r>
              <a:rPr lang="en"/>
              <a:t>Local Search: Gradient Descent</a:t>
            </a:r>
            <a:endParaRPr/>
          </a:p>
          <a:p>
            <a:pPr marL="0" indent="0">
              <a:buNone/>
            </a:pPr>
            <a:r>
              <a:rPr lang="en"/>
              <a:t>CSP: AC-3</a:t>
            </a:r>
            <a:endParaRPr/>
          </a:p>
          <a:p>
            <a:pPr marL="0" indent="0">
              <a:buNone/>
            </a:pPr>
            <a:r>
              <a:rPr lang="en"/>
              <a:t>Adversarial Search: Alpha-Beta Pruning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f0520f067_4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f0520f067_4_1132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f0520f067_4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f0520f067_4_323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f0520f067_4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f0520f067_4_108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f0520f067_4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f0520f067_4_816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f0520f067_4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f0520f067_4_31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f0520f067_4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f0520f067_4_315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843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0520f0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0520f067_0_69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  <a:p>
            <a:pPr marL="0" indent="0">
              <a:buClr>
                <a:schemeClr val="dk1"/>
              </a:buClr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521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f0520f0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f0520f067_0_27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0520f0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0520f067_0_69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  <a:p>
            <a:pPr marL="0" indent="0">
              <a:buClr>
                <a:schemeClr val="dk1"/>
              </a:buClr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f0520f0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f0520f067_0_79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f0520f06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f0520f067_0_87:notes"/>
          <p:cNvSpPr txBox="1">
            <a:spLocks noGrp="1"/>
          </p:cNvSpPr>
          <p:nvPr>
            <p:ph type="body" idx="1"/>
          </p:nvPr>
        </p:nvSpPr>
        <p:spPr>
          <a:xfrm>
            <a:off x="688340" y="4758135"/>
            <a:ext cx="5506720" cy="4507706"/>
          </a:xfrm>
          <a:prstGeom prst="rect">
            <a:avLst/>
          </a:prstGeom>
        </p:spPr>
        <p:txBody>
          <a:bodyPr spcFirstLastPara="1" wrap="square" lIns="96553" tIns="96553" rIns="96553" bIns="9655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">
  <p:cSld name="CUSTOM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■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■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■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>
              <a:buNone/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">
  <p:cSld name="CUSTOM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2250" y="2312550"/>
            <a:ext cx="895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92250" y="3343500"/>
            <a:ext cx="89595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A7ACFF4-807C-494F-AEF7-119E06AB23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F11620B-1498-4BBC-963F-67FF56C16F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B5E19BE-8087-4A1D-9D42-03DDE191BD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FCC94-1042-4C65-A4D7-9BD352680DD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847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ai.berkeley.edu" TargetMode="External"/><Relationship Id="rId4" Type="http://schemas.openxmlformats.org/officeDocument/2006/relationships/hyperlink" Target="http://aima.cs.berkeley.edu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nnon_numb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KayScYczFlpC2MdMa180G2Is0z_PXrQj/view?usp=drivesd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collections.html#module-collec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collections.html#module-collection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EZ96jjiLTaOhrQdOH13QCzbAPV31lGed/view?usp=sharing" TargetMode="External"/><Relationship Id="rId4" Type="http://schemas.openxmlformats.org/officeDocument/2006/relationships/hyperlink" Target="https://repl.it/languages/python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Qq-uTLhCd9ugLe_l5CgxUfFilYNeD2R3/view?usp=sharing" TargetMode="External"/><Relationship Id="rId5" Type="http://schemas.openxmlformats.org/officeDocument/2006/relationships/hyperlink" Target="https://drive.google.com/file/d/1EZ96jjiLTaOhrQdOH13QCzbAPV31lGed/view?usp=sharing" TargetMode="External"/><Relationship Id="rId4" Type="http://schemas.openxmlformats.org/officeDocument/2006/relationships/hyperlink" Target="https://repl.it/languages/python3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ZtgNpEKeZ96K2HuwmoSk5cWtdLc41cQH/view?usp=sharing" TargetMode="External"/><Relationship Id="rId4" Type="http://schemas.openxmlformats.org/officeDocument/2006/relationships/hyperlink" Target="https://drive.google.com/file/d/1dbXPM77MENDQ79DPp2NUfY_sr_lF-xfS/view?usp=sharin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OtqftG0-OVYFaDXCLINGrDpbj9vjE3la/view?usp=sharing" TargetMode="External"/><Relationship Id="rId5" Type="http://schemas.openxmlformats.org/officeDocument/2006/relationships/hyperlink" Target="https://drive.google.com/file/d/118gXtaHoy5sZj-fvz6g10NUXp_kG6EDF/view?usp=sharing" TargetMode="External"/><Relationship Id="rId4" Type="http://schemas.openxmlformats.org/officeDocument/2006/relationships/hyperlink" Target="https://repl.it/languages/python3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JVlLZ81E2QsJsCPcMnsc-PO5V-dTquJt/view?usp=sharing" TargetMode="External"/><Relationship Id="rId4" Type="http://schemas.openxmlformats.org/officeDocument/2006/relationships/hyperlink" Target="https://drive.google.com/file/d/1RFrg9GOiCujG5acD9GbCIkCMZJGk36IA/view?usp=sha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heapq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heapq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8qBTcozAIslMbB872RVBaK10xH8y6ylt/view?usp=sharing" TargetMode="External"/><Relationship Id="rId5" Type="http://schemas.openxmlformats.org/officeDocument/2006/relationships/hyperlink" Target="https://drive.google.com/file/d/1nz-FESIgWLUhpp8DvyvkUJTag3CaGUG0/view?usp=sharing" TargetMode="External"/><Relationship Id="rId4" Type="http://schemas.openxmlformats.org/officeDocument/2006/relationships/hyperlink" Target="https://repl.it/languages/python3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7VeQ8hubw3oHdsSpRhs5sx2x5W8obz3R/view?usp=sharing" TargetMode="External"/><Relationship Id="rId4" Type="http://schemas.openxmlformats.org/officeDocument/2006/relationships/hyperlink" Target="https://drive.google.com/file/d/1xmr8RP5ItWAHr25XIJKwBkAtYlk6L1w9/view?usp=sharing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ima.cs.berkeley.edu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 idx="2"/>
          </p:nvPr>
        </p:nvSpPr>
        <p:spPr>
          <a:xfrm>
            <a:off x="92250" y="3343500"/>
            <a:ext cx="8959500" cy="16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 7404</a:t>
            </a:r>
            <a:r>
              <a:rPr lang="en-HK" sz="2400" dirty="0"/>
              <a:t>C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Intelligence and Machine Learning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K.P. Chow &amp; Dirk Schnieders</a:t>
            </a:r>
            <a:endParaRPr sz="2400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2250" y="1799999"/>
            <a:ext cx="8959500" cy="1337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Chapter 1</a:t>
            </a:r>
            <a:r>
              <a:rPr lang="en-HK" dirty="0"/>
              <a:t>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</a:t>
            </a:r>
            <a:r>
              <a:rPr lang="en-HK" dirty="0"/>
              <a:t>Problem and Uninformed Search</a:t>
            </a:r>
            <a:endParaRPr dirty="0"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25" y="591687"/>
            <a:ext cx="926950" cy="10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/>
        </p:nvSpPr>
        <p:spPr>
          <a:xfrm>
            <a:off x="0" y="-71850"/>
            <a:ext cx="9144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Most materials in this chapter are based on materials from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http://aima.cs.berkeley.edu/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http://ai.berkeley.edu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7" y="0"/>
            <a:ext cx="3143351" cy="23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92250" y="465449"/>
            <a:ext cx="1282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http://ai.berkeley.edu</a:t>
            </a: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6AE0-A9FA-4BE3-AA0E-0F4AF5D3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HK" altLang="en-US" dirty="0">
              <a:ea typeface="新細明體" panose="02020500000000000000" pitchFamily="18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D530A-AA16-499E-9332-4F2BF58C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11" y="691305"/>
            <a:ext cx="7653178" cy="156966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  <a:ea typeface="新細明體" panose="02020500000000000000" pitchFamily="18" charset="-120"/>
              </a:rPr>
              <a:t>Same problem,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  <a:ea typeface="新細明體" panose="02020500000000000000" pitchFamily="18" charset="-120"/>
              </a:rPr>
              <a:t>	different models,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  <a:ea typeface="新細明體" panose="02020500000000000000" pitchFamily="18" charset="-120"/>
              </a:rPr>
              <a:t>		different state spaces </a:t>
            </a:r>
            <a:endParaRPr lang="zh-HK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 Ext" panose="020F06050202080209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9647-0FB6-4310-8CB7-2DC1B6D8D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91" y="3765035"/>
            <a:ext cx="6129177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  <a:ea typeface="新細明體" panose="02020500000000000000" pitchFamily="18" charset="-120"/>
              </a:rPr>
              <a:t>Let’s look at another game!</a:t>
            </a:r>
            <a:endParaRPr lang="zh-HK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 Ext" panose="020F06050202080209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2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5DB50-36AE-405A-91CB-A0938473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1" dirty="0"/>
              <a:t>Cannibals and Missionaries Game</a:t>
            </a: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9A21F-0CB0-456E-B922-3E93D5A8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6" y="1119383"/>
            <a:ext cx="3352166" cy="183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BE193-90B3-43DB-9753-47653C6F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33" y="833402"/>
            <a:ext cx="3352166" cy="251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ABD85-CE1F-436D-A188-39EDD083FAE3}"/>
              </a:ext>
            </a:extLst>
          </p:cNvPr>
          <p:cNvSpPr txBox="1"/>
          <p:nvPr/>
        </p:nvSpPr>
        <p:spPr>
          <a:xfrm>
            <a:off x="5755710" y="3601161"/>
            <a:ext cx="309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800" dirty="0"/>
              <a:t>What is a state?</a:t>
            </a:r>
          </a:p>
          <a:p>
            <a:r>
              <a:rPr lang="en-HK" sz="1800" dirty="0"/>
              <a:t>What are the actions?</a:t>
            </a:r>
          </a:p>
          <a:p>
            <a:r>
              <a:rPr lang="en-HK" sz="1800" dirty="0"/>
              <a:t>What is the initial state?</a:t>
            </a:r>
          </a:p>
          <a:p>
            <a:r>
              <a:rPr lang="en-HK" sz="1800" dirty="0"/>
              <a:t>What is the goal state?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ABE79-CBDB-40F3-86F8-1777A26D8029}"/>
              </a:ext>
            </a:extLst>
          </p:cNvPr>
          <p:cNvSpPr/>
          <p:nvPr/>
        </p:nvSpPr>
        <p:spPr>
          <a:xfrm>
            <a:off x="150508" y="315349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3 missionaries and 3 cannibals must cross a river using a boat which can carry at most two people, under the constraint that, for both banks, if there are missionaries present on the bank, they cannot be outnumbered by cannibals </a:t>
            </a:r>
            <a:endParaRPr lang="en-HK" sz="1800" dirty="0"/>
          </a:p>
        </p:txBody>
      </p:sp>
    </p:spTree>
    <p:extLst>
      <p:ext uri="{BB962C8B-B14F-4D97-AF65-F5344CB8AC3E}">
        <p14:creationId xmlns:p14="http://schemas.microsoft.com/office/powerpoint/2010/main" val="5065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5DB50-36AE-405A-91CB-A0938473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1" dirty="0"/>
              <a:t>Cannibals and Missionaries Game – States </a:t>
            </a: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9A21F-0CB0-456E-B922-3E93D5A8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7" y="998444"/>
            <a:ext cx="2771682" cy="15135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41B4B9-0809-421F-813A-4701B8016BDE}"/>
              </a:ext>
            </a:extLst>
          </p:cNvPr>
          <p:cNvGrpSpPr/>
          <p:nvPr/>
        </p:nvGrpSpPr>
        <p:grpSpPr>
          <a:xfrm>
            <a:off x="3299107" y="998444"/>
            <a:ext cx="2365699" cy="2590836"/>
            <a:chOff x="3299107" y="998444"/>
            <a:chExt cx="2365699" cy="25908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CBE193-90B3-43DB-9753-47653C6F0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107" y="998444"/>
              <a:ext cx="2365699" cy="17742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2ABD85-CE1F-436D-A188-39EDD083FAE3}"/>
                </a:ext>
              </a:extLst>
            </p:cNvPr>
            <p:cNvSpPr txBox="1"/>
            <p:nvPr/>
          </p:nvSpPr>
          <p:spPr>
            <a:xfrm>
              <a:off x="3299107" y="2850616"/>
              <a:ext cx="16576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/>
                <a:t>Action</a:t>
              </a:r>
            </a:p>
            <a:p>
              <a:r>
                <a:rPr lang="en-HK" dirty="0"/>
                <a:t>Bank1 to Bank2</a:t>
              </a:r>
            </a:p>
            <a:p>
              <a:r>
                <a:rPr lang="en-HK" dirty="0"/>
                <a:t>(1,1)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659401-CBD3-48B3-91C1-B1BB550B34BC}"/>
              </a:ext>
            </a:extLst>
          </p:cNvPr>
          <p:cNvGrpSpPr/>
          <p:nvPr/>
        </p:nvGrpSpPr>
        <p:grpSpPr>
          <a:xfrm>
            <a:off x="3365924" y="3589280"/>
            <a:ext cx="1524000" cy="1401294"/>
            <a:chOff x="3365924" y="3589280"/>
            <a:chExt cx="1524000" cy="14012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F367D3-EC4E-40F2-AF77-F0C789F19477}"/>
                </a:ext>
              </a:extLst>
            </p:cNvPr>
            <p:cNvSpPr txBox="1"/>
            <p:nvPr/>
          </p:nvSpPr>
          <p:spPr>
            <a:xfrm>
              <a:off x="3365924" y="4251910"/>
              <a:ext cx="1524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/>
                <a:t>Next State (Bank2, Bank1)</a:t>
              </a:r>
            </a:p>
            <a:p>
              <a:r>
                <a:rPr lang="en-HK" dirty="0"/>
                <a:t>((1,1,1), (2,2,0))</a:t>
              </a:r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260B6D48-0427-4204-BADB-B480BC895879}"/>
                </a:ext>
              </a:extLst>
            </p:cNvPr>
            <p:cNvSpPr/>
            <p:nvPr/>
          </p:nvSpPr>
          <p:spPr>
            <a:xfrm>
              <a:off x="3898232" y="3589280"/>
              <a:ext cx="336884" cy="5721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41435-A659-4B27-82F8-C281C7BA24D9}"/>
              </a:ext>
            </a:extLst>
          </p:cNvPr>
          <p:cNvSpPr txBox="1"/>
          <p:nvPr/>
        </p:nvSpPr>
        <p:spPr>
          <a:xfrm>
            <a:off x="827969" y="2779231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Initial State (Bank2, Bank1)</a:t>
            </a:r>
          </a:p>
          <a:p>
            <a:r>
              <a:rPr lang="en-HK" dirty="0"/>
              <a:t>((0,0,0), (3,3,1))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B9F68E-3B66-49A3-B9B1-AF15DEBA172E}"/>
              </a:ext>
            </a:extLst>
          </p:cNvPr>
          <p:cNvGrpSpPr/>
          <p:nvPr/>
        </p:nvGrpSpPr>
        <p:grpSpPr>
          <a:xfrm>
            <a:off x="5034546" y="4062078"/>
            <a:ext cx="3579820" cy="738664"/>
            <a:chOff x="5034546" y="4062078"/>
            <a:chExt cx="3579820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58F9C6-EEC9-40A5-87DC-8B4663FB0122}"/>
                </a:ext>
              </a:extLst>
            </p:cNvPr>
            <p:cNvSpPr txBox="1"/>
            <p:nvPr/>
          </p:nvSpPr>
          <p:spPr>
            <a:xfrm>
              <a:off x="7090366" y="4062078"/>
              <a:ext cx="1524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/>
                <a:t>Goal State (Bank2, Bank1)</a:t>
              </a:r>
            </a:p>
            <a:p>
              <a:r>
                <a:rPr lang="en-HK" dirty="0"/>
                <a:t>((3,3,1), (0,0,0))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4675E12-6971-479D-AA1B-9F105E5DA62C}"/>
                </a:ext>
              </a:extLst>
            </p:cNvPr>
            <p:cNvSpPr/>
            <p:nvPr/>
          </p:nvSpPr>
          <p:spPr>
            <a:xfrm>
              <a:off x="6603999" y="4309979"/>
              <a:ext cx="384889" cy="43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916176D-0BF1-4D8E-B632-596008A43C92}"/>
                </a:ext>
              </a:extLst>
            </p:cNvPr>
            <p:cNvSpPr/>
            <p:nvPr/>
          </p:nvSpPr>
          <p:spPr>
            <a:xfrm>
              <a:off x="5034546" y="4351563"/>
              <a:ext cx="384889" cy="43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6368BF-8E1B-4DA2-B5F4-708A72B570BA}"/>
              </a:ext>
            </a:extLst>
          </p:cNvPr>
          <p:cNvSpPr txBox="1"/>
          <p:nvPr/>
        </p:nvSpPr>
        <p:spPr>
          <a:xfrm>
            <a:off x="6504854" y="1385869"/>
            <a:ext cx="2275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800" dirty="0"/>
              <a:t>What other actions?</a:t>
            </a:r>
          </a:p>
          <a:p>
            <a:r>
              <a:rPr lang="en-HK" sz="1800" dirty="0"/>
              <a:t>(2,0)</a:t>
            </a:r>
          </a:p>
          <a:p>
            <a:r>
              <a:rPr lang="en-HK" sz="1800" dirty="0"/>
              <a:t>(0,2)</a:t>
            </a:r>
          </a:p>
          <a:p>
            <a:r>
              <a:rPr lang="en-HK" sz="1800" dirty="0"/>
              <a:t>(1,0)</a:t>
            </a:r>
          </a:p>
          <a:p>
            <a:r>
              <a:rPr lang="en-HK" sz="1800" dirty="0"/>
              <a:t>(0,1)</a:t>
            </a:r>
          </a:p>
          <a:p>
            <a:r>
              <a:rPr lang="en-HK" sz="1800" dirty="0"/>
              <a:t>(0,0) ?</a:t>
            </a:r>
          </a:p>
        </p:txBody>
      </p:sp>
    </p:spTree>
    <p:extLst>
      <p:ext uri="{BB962C8B-B14F-4D97-AF65-F5344CB8AC3E}">
        <p14:creationId xmlns:p14="http://schemas.microsoft.com/office/powerpoint/2010/main" val="42445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Graph vs. Search Tree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State space graph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 mathematical representation of a search problem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Nodes are (abstracted) world configurations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Arcs represent successors (action results)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The goal test is a set of goal nodes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Each state occurs only once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Search tree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Root of the tree is the start state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Nodes represent the possible action sequences</a:t>
            </a:r>
            <a:endParaRPr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States may occur more than once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Graph vs. Search Tree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Consider the following state space graph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Let S be the start state and G be the goal state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Task: Draw the complete search tree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2786200" y="25717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4294275" y="1906775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4294275" y="3205475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5839300" y="25717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4" name="Google Shape;114;p14"/>
          <p:cNvCxnSpPr>
            <a:stCxn id="110" idx="6"/>
            <a:endCxn id="112" idx="2"/>
          </p:cNvCxnSpPr>
          <p:nvPr/>
        </p:nvCxnSpPr>
        <p:spPr>
          <a:xfrm>
            <a:off x="3304600" y="2830900"/>
            <a:ext cx="989700" cy="63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4"/>
          <p:cNvCxnSpPr>
            <a:stCxn id="110" idx="6"/>
            <a:endCxn id="111" idx="2"/>
          </p:cNvCxnSpPr>
          <p:nvPr/>
        </p:nvCxnSpPr>
        <p:spPr>
          <a:xfrm rot="10800000" flipH="1">
            <a:off x="3304600" y="2166100"/>
            <a:ext cx="989700" cy="66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4"/>
          <p:cNvCxnSpPr>
            <a:stCxn id="111" idx="4"/>
            <a:endCxn id="112" idx="0"/>
          </p:cNvCxnSpPr>
          <p:nvPr/>
        </p:nvCxnSpPr>
        <p:spPr>
          <a:xfrm>
            <a:off x="4553475" y="2425175"/>
            <a:ext cx="0" cy="78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7" name="Google Shape;117;p14"/>
          <p:cNvCxnSpPr>
            <a:stCxn id="112" idx="6"/>
            <a:endCxn id="113" idx="2"/>
          </p:cNvCxnSpPr>
          <p:nvPr/>
        </p:nvCxnSpPr>
        <p:spPr>
          <a:xfrm rot="10800000" flipH="1">
            <a:off x="4812675" y="2830775"/>
            <a:ext cx="1026600" cy="63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4"/>
          <p:cNvCxnSpPr>
            <a:stCxn id="111" idx="6"/>
            <a:endCxn id="113" idx="2"/>
          </p:cNvCxnSpPr>
          <p:nvPr/>
        </p:nvCxnSpPr>
        <p:spPr>
          <a:xfrm>
            <a:off x="4812675" y="2165975"/>
            <a:ext cx="1026600" cy="66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6AE0-A9FA-4BE3-AA0E-0F4AF5D3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HK" altLang="en-US" dirty="0">
              <a:ea typeface="新細明體" panose="02020500000000000000" pitchFamily="18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D530A-AA16-499E-9332-4F2BF58C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17" y="445326"/>
            <a:ext cx="6008584" cy="107721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新細明體" panose="02020500000000000000" pitchFamily="18" charset="-120"/>
              </a:rPr>
              <a:t>How about the Cannibals and Missionaries Game?</a:t>
            </a:r>
            <a:endParaRPr lang="zh-HK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70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vs. State Sequences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large state space results in a huge number of state sequences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I.e., a large number of nodes in the search tree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Chess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Claude Shannon </a:t>
            </a:r>
            <a:r>
              <a:rPr lang="en" u="sng">
                <a:solidFill>
                  <a:schemeClr val="hlink"/>
                </a:solidFill>
                <a:hlinkClick r:id="rId3"/>
              </a:rPr>
              <a:t>estimated</a:t>
            </a:r>
            <a:r>
              <a:rPr lang="en"/>
              <a:t> 10</a:t>
            </a:r>
            <a:r>
              <a:rPr lang="en" baseline="30000"/>
              <a:t>43</a:t>
            </a:r>
            <a:r>
              <a:rPr lang="en"/>
              <a:t> possible states and 10</a:t>
            </a:r>
            <a:r>
              <a:rPr lang="en" baseline="30000"/>
              <a:t>120</a:t>
            </a:r>
            <a:r>
              <a:rPr lang="en"/>
              <a:t> possible state sequences in his 1950 paper “</a:t>
            </a:r>
            <a:r>
              <a:rPr lang="en" u="sng">
                <a:solidFill>
                  <a:schemeClr val="hlink"/>
                </a:solidFill>
                <a:hlinkClick r:id="rId4"/>
              </a:rPr>
              <a:t>Programming a Computer for Playing Chess</a:t>
            </a:r>
            <a:r>
              <a:rPr lang="en"/>
              <a:t>”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92200" y="3408675"/>
            <a:ext cx="8965450" cy="1315500"/>
            <a:chOff x="92200" y="3408675"/>
            <a:chExt cx="8965450" cy="1315500"/>
          </a:xfrm>
        </p:grpSpPr>
        <p:sp>
          <p:nvSpPr>
            <p:cNvPr id="128" name="Google Shape;128;p15"/>
            <p:cNvSpPr txBox="1"/>
            <p:nvPr/>
          </p:nvSpPr>
          <p:spPr>
            <a:xfrm>
              <a:off x="92200" y="3408675"/>
              <a:ext cx="8959500" cy="12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“There are only 10</a:t>
              </a:r>
              <a:r>
                <a:rPr lang="en" sz="1800" baseline="300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15</a:t>
              </a:r>
              <a:r>
                <a:rPr lang="en" sz="18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total hairs on all the human heads in the world, 10</a:t>
              </a:r>
              <a:r>
                <a:rPr lang="en" sz="1800" baseline="300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23</a:t>
              </a:r>
              <a:r>
                <a:rPr lang="en" sz="18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grains of sand on Earth, and about 10</a:t>
              </a:r>
              <a:r>
                <a:rPr lang="en" sz="1800" baseline="300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81</a:t>
              </a:r>
              <a:r>
                <a:rPr lang="en" sz="180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atoms in the universe. The number of typical chess games is many times as great as all those numbers multiplied together - an impressive feat for 32 wooden pieces lined up on a board.”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5692850" y="4485075"/>
              <a:ext cx="33648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mes New Roman"/>
                  <a:ea typeface="Times New Roman"/>
                  <a:cs typeface="Times New Roman"/>
                  <a:sym typeface="Times New Roman"/>
                </a:rPr>
                <a:t>Extracted from: Answers to the World's Greatest Questions, By Bjorn Carey</a:t>
              </a:r>
              <a:endParaRPr sz="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Romania Problem - A Toy Problem</a:t>
            </a:r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States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The cities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Initial state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Arad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Actions and Transition model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Go to neighboring city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Goal test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 Bucharest?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Path cost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Distance between the cities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25" y="1079442"/>
            <a:ext cx="4479901" cy="329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4617526" y="4357175"/>
            <a:ext cx="44799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www.google.com/maps/place/Romania/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Romania Problem - State Space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288" y="775950"/>
            <a:ext cx="6909569" cy="43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6842200" y="4888900"/>
            <a:ext cx="17334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1533350" y="2028600"/>
            <a:ext cx="251700" cy="25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5461700" y="4111250"/>
            <a:ext cx="251700" cy="25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Romania Problem Definition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364" y="806800"/>
            <a:ext cx="4712324" cy="297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18"/>
          <p:cNvGraphicFramePr/>
          <p:nvPr/>
        </p:nvGraphicFramePr>
        <p:xfrm>
          <a:off x="189063" y="3816350"/>
          <a:ext cx="8516900" cy="1251712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5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 = {</a:t>
                      </a:r>
                      <a:b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:[]</a:t>
                      </a:r>
                      <a:b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endParaRPr sz="1300" dirty="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0" name="Google Shape;160;p18"/>
          <p:cNvSpPr/>
          <p:nvPr/>
        </p:nvSpPr>
        <p:spPr>
          <a:xfrm>
            <a:off x="92325" y="1752475"/>
            <a:ext cx="1833900" cy="1414500"/>
          </a:xfrm>
          <a:prstGeom prst="wedgeRoundRectCallout">
            <a:avLst>
              <a:gd name="adj1" fmla="val -26307"/>
              <a:gd name="adj2" fmla="val 100993"/>
              <a:gd name="adj3" fmla="val 0"/>
            </a:avLst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dictionary to store neighbors for each cities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1" name="Google Shape;161;p18"/>
          <p:cNvGraphicFramePr/>
          <p:nvPr/>
        </p:nvGraphicFramePr>
        <p:xfrm>
          <a:off x="294838" y="2558278"/>
          <a:ext cx="1428875" cy="499428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14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1609A07-15D2-4B0C-93EB-A0E0FD4ACE2B}"/>
              </a:ext>
            </a:extLst>
          </p:cNvPr>
          <p:cNvSpPr txBox="1"/>
          <p:nvPr/>
        </p:nvSpPr>
        <p:spPr>
          <a:xfrm>
            <a:off x="6740770" y="686661"/>
            <a:ext cx="192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A can go to [S, T, Z]</a:t>
            </a:r>
          </a:p>
          <a:p>
            <a:r>
              <a:rPr lang="en-HK" dirty="0"/>
              <a:t>Z can go to [A, O]</a:t>
            </a:r>
          </a:p>
          <a:p>
            <a:r>
              <a:rPr lang="en-HK" dirty="0"/>
              <a:t>Adjacency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	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Abstraction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Types of Search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Search Problem Definition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/>
              <a:t>State Space Graph vs. Search Tree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Search Algorithm (TSA, GSA)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Uninformed Search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BFS, DFS, UCS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Informed Search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Greedy, A*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Local Search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Constraint Satisfaction Problems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700103" y="926100"/>
            <a:ext cx="44439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/>
              <a:t>Adversarial Search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/>
              <a:t>Minimax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DLS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Horizon Effect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𝛼-𝛽 Pruning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Expectimax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Multi-Agent Utilities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Strategy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The search strategy defines the order of node expansion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I.e., the order in which nodes in the search tree are discovered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Search strategies are evaluated along the following dimensions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Completeness: Always find a solution if one exists?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Optimality: Always find a least-cost solution?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Time complexity: Number of nodes generated (= edges traversed)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Space complexity: Max number of nodes in memory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Time / space complexity are measured in terms of 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b: maximum branching factor of the search tree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d: distance to root of the shallowest solution</a:t>
            </a:r>
            <a:endParaRPr sz="2300" dirty="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m: maximum length of any path in the state space</a:t>
            </a:r>
            <a:endParaRPr sz="2300" dirty="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Uninformed (Blind) Search Strategies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Uninformed search strategies (also called blind search) use only the “information” available in the problem definition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Examples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Breadth-first search (BFS)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Depth-first search (DFS)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Uniform-cost search (UCS)</a:t>
            </a:r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Search algorithms come in two different flavors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Tree search algorithm (TSA)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Graph search algorithm (GSA)</a:t>
            </a: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Search Algorithm (TSA)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193" name="Google Shape;193;p22"/>
          <p:cNvGraphicFramePr/>
          <p:nvPr/>
        </p:nvGraphicFramePr>
        <p:xfrm>
          <a:off x="342600" y="1765300"/>
          <a:ext cx="8458800" cy="1583563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4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 TSA(problem) returns solution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initialize frontier using initial state of problem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while frontier is not empty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choose a node and remove it from frontier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if node contains a goal state then return corresponding solution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explore the node, adding the resulting nodes to the frontier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C72CE27-2592-4FDF-A610-060565C121FC}"/>
              </a:ext>
            </a:extLst>
          </p:cNvPr>
          <p:cNvGrpSpPr/>
          <p:nvPr/>
        </p:nvGrpSpPr>
        <p:grpSpPr>
          <a:xfrm>
            <a:off x="2685962" y="883382"/>
            <a:ext cx="2568869" cy="892673"/>
            <a:chOff x="2685962" y="883382"/>
            <a:chExt cx="2568869" cy="8926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7D442E-4322-4222-BBC5-BBFC63F38E99}"/>
                </a:ext>
              </a:extLst>
            </p:cNvPr>
            <p:cNvSpPr txBox="1"/>
            <p:nvPr/>
          </p:nvSpPr>
          <p:spPr>
            <a:xfrm>
              <a:off x="3443844" y="883382"/>
              <a:ext cx="1810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/>
                <a:t>What is the structure of the frontier?</a:t>
              </a:r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9D8FE6EB-7681-4A32-87CD-D433CF296EB9}"/>
                </a:ext>
              </a:extLst>
            </p:cNvPr>
            <p:cNvSpPr/>
            <p:nvPr/>
          </p:nvSpPr>
          <p:spPr>
            <a:xfrm rot="3025507">
              <a:off x="3116346" y="1250556"/>
              <a:ext cx="95115" cy="9558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2ED8F-E4CF-449C-B7D3-CF3A40D92375}"/>
              </a:ext>
            </a:extLst>
          </p:cNvPr>
          <p:cNvGrpSpPr/>
          <p:nvPr/>
        </p:nvGrpSpPr>
        <p:grpSpPr>
          <a:xfrm>
            <a:off x="2486329" y="1129989"/>
            <a:ext cx="4980103" cy="941602"/>
            <a:chOff x="274728" y="883382"/>
            <a:chExt cx="4980103" cy="9416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898EE-DC49-4D38-92E4-3B0F16E5C95D}"/>
                </a:ext>
              </a:extLst>
            </p:cNvPr>
            <p:cNvSpPr txBox="1"/>
            <p:nvPr/>
          </p:nvSpPr>
          <p:spPr>
            <a:xfrm>
              <a:off x="3443844" y="883382"/>
              <a:ext cx="1810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/>
                <a:t>How to choose?</a:t>
              </a: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8EAACCEE-B59B-4905-82E0-393643C1C537}"/>
                </a:ext>
              </a:extLst>
            </p:cNvPr>
            <p:cNvSpPr/>
            <p:nvPr/>
          </p:nvSpPr>
          <p:spPr>
            <a:xfrm rot="4157198">
              <a:off x="1968185" y="1754"/>
              <a:ext cx="129773" cy="3516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921504-0014-4E7B-A42C-79C30DE1E26C}"/>
              </a:ext>
            </a:extLst>
          </p:cNvPr>
          <p:cNvGrpSpPr/>
          <p:nvPr/>
        </p:nvGrpSpPr>
        <p:grpSpPr>
          <a:xfrm>
            <a:off x="3764478" y="3295235"/>
            <a:ext cx="1569602" cy="1058718"/>
            <a:chOff x="3685229" y="132441"/>
            <a:chExt cx="1569602" cy="10587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566992-1152-4EB5-9A2B-F7E0F68AF797}"/>
                </a:ext>
              </a:extLst>
            </p:cNvPr>
            <p:cNvSpPr txBox="1"/>
            <p:nvPr/>
          </p:nvSpPr>
          <p:spPr>
            <a:xfrm>
              <a:off x="3685229" y="883382"/>
              <a:ext cx="1569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/>
                <a:t>How to add?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77EFE0B-6C84-413D-AE9C-2B0AA9565B33}"/>
                </a:ext>
              </a:extLst>
            </p:cNvPr>
            <p:cNvSpPr/>
            <p:nvPr/>
          </p:nvSpPr>
          <p:spPr>
            <a:xfrm rot="11550782" flipH="1">
              <a:off x="4119477" y="132441"/>
              <a:ext cx="134967" cy="74517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BFS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BFS search strategy explores the shallowest node in the search tree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pSp>
        <p:nvGrpSpPr>
          <p:cNvPr id="202" name="Google Shape;202;p23"/>
          <p:cNvGrpSpPr/>
          <p:nvPr/>
        </p:nvGrpSpPr>
        <p:grpSpPr>
          <a:xfrm>
            <a:off x="1101650" y="1528325"/>
            <a:ext cx="6940700" cy="3319115"/>
            <a:chOff x="1143000" y="1528325"/>
            <a:chExt cx="6940700" cy="3319115"/>
          </a:xfrm>
        </p:grpSpPr>
        <p:sp>
          <p:nvSpPr>
            <p:cNvPr id="203" name="Google Shape;203;p23"/>
            <p:cNvSpPr txBox="1"/>
            <p:nvPr/>
          </p:nvSpPr>
          <p:spPr>
            <a:xfrm>
              <a:off x="6801200" y="4536940"/>
              <a:ext cx="12825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http://ai.berkeley.edu</a:t>
              </a:r>
              <a:endParaRPr sz="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4" name="Google Shape;204;p23"/>
            <p:cNvPicPr preferRelativeResize="0"/>
            <p:nvPr/>
          </p:nvPicPr>
          <p:blipFill rotWithShape="1">
            <a:blip r:embed="rId3">
              <a:alphaModFix/>
            </a:blip>
            <a:srcRect t="29718" b="7847"/>
            <a:stretch/>
          </p:blipFill>
          <p:spPr>
            <a:xfrm>
              <a:off x="1143000" y="1528325"/>
              <a:ext cx="6858000" cy="321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3"/>
          <p:cNvSpPr txBox="1"/>
          <p:nvPr/>
        </p:nvSpPr>
        <p:spPr>
          <a:xfrm>
            <a:off x="0" y="4775500"/>
            <a:ext cx="914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frontier is a queue (first in first out data structure)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in Python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We are going to use the deque in Python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Example usage:</a:t>
            </a:r>
            <a:endParaRPr dirty="0"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214" name="Google Shape;214;p24"/>
          <p:cNvGraphicFramePr/>
          <p:nvPr/>
        </p:nvGraphicFramePr>
        <p:xfrm>
          <a:off x="1440988" y="2049650"/>
          <a:ext cx="6262175" cy="2042605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626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 = collections.</a:t>
                      </a:r>
                      <a:r>
                        <a:rPr lang="en" sz="1100" u="sng">
                          <a:solidFill>
                            <a:schemeClr val="hlink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deque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queue.popleft()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deque([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queue.popleft()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deque([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70055-665D-435B-BD0A-0CC566178880}"/>
              </a:ext>
            </a:extLst>
          </p:cNvPr>
          <p:cNvSpPr txBox="1"/>
          <p:nvPr/>
        </p:nvSpPr>
        <p:spPr>
          <a:xfrm>
            <a:off x="6489865" y="1353787"/>
            <a:ext cx="179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What is deque?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the following examples we will use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characters for states, e.g,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 </a:t>
            </a:r>
            <a:r>
              <a:rPr lang="en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'S'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 </a:t>
            </a:r>
            <a:r>
              <a:rPr lang="en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strings for state sequences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'Sa'</a:t>
            </a:r>
            <a:endParaRPr>
              <a:solidFill>
                <a:srgbClr val="A2FCA2"/>
              </a:solidFill>
              <a:highlight>
                <a:srgbClr val="33333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'SabG'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5239050" y="2261525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6747125" y="15966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6747125" y="28953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8292150" y="2261525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7" name="Google Shape;227;p25"/>
          <p:cNvCxnSpPr>
            <a:stCxn id="223" idx="6"/>
            <a:endCxn id="225" idx="2"/>
          </p:cNvCxnSpPr>
          <p:nvPr/>
        </p:nvCxnSpPr>
        <p:spPr>
          <a:xfrm>
            <a:off x="5757450" y="2520725"/>
            <a:ext cx="989700" cy="63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25"/>
          <p:cNvCxnSpPr>
            <a:stCxn id="223" idx="6"/>
            <a:endCxn id="224" idx="2"/>
          </p:cNvCxnSpPr>
          <p:nvPr/>
        </p:nvCxnSpPr>
        <p:spPr>
          <a:xfrm rot="10800000" flipH="1">
            <a:off x="5757450" y="1855925"/>
            <a:ext cx="989700" cy="66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5"/>
          <p:cNvCxnSpPr>
            <a:stCxn id="224" idx="4"/>
            <a:endCxn id="225" idx="0"/>
          </p:cNvCxnSpPr>
          <p:nvPr/>
        </p:nvCxnSpPr>
        <p:spPr>
          <a:xfrm>
            <a:off x="7006325" y="2115000"/>
            <a:ext cx="0" cy="78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0" name="Google Shape;230;p25"/>
          <p:cNvCxnSpPr>
            <a:stCxn id="225" idx="6"/>
            <a:endCxn id="226" idx="2"/>
          </p:cNvCxnSpPr>
          <p:nvPr/>
        </p:nvCxnSpPr>
        <p:spPr>
          <a:xfrm rot="10800000" flipH="1">
            <a:off x="7265525" y="2520600"/>
            <a:ext cx="1026600" cy="63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5"/>
          <p:cNvCxnSpPr>
            <a:stCxn id="224" idx="6"/>
            <a:endCxn id="226" idx="2"/>
          </p:cNvCxnSpPr>
          <p:nvPr/>
        </p:nvCxnSpPr>
        <p:spPr>
          <a:xfrm>
            <a:off x="7265525" y="1855800"/>
            <a:ext cx="1026600" cy="66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Search Algorithm (TSA) - BFS Version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239" name="Google Shape;239;p26"/>
          <p:cNvGraphicFramePr/>
          <p:nvPr/>
        </p:nvGraphicFramePr>
        <p:xfrm>
          <a:off x="342675" y="808150"/>
          <a:ext cx="8458800" cy="1583563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4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 TSA(problem) returns solution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initialize frontier using initial state of problem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while frontier is not empty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choose a node and remove it from frontier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if node contains a goal state then return corresponding solution</a:t>
                      </a:r>
                      <a:b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explore the node, adding the resulting nodes to the frontier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p26"/>
          <p:cNvGraphicFramePr/>
          <p:nvPr/>
        </p:nvGraphicFramePr>
        <p:xfrm>
          <a:off x="323700" y="2453250"/>
          <a:ext cx="8496600" cy="1828927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4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bfsTsa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(stateSpaceGraph, startState, goalState): 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frontier = collections.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deque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([startState])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frontier: 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node = frontier.popleft()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(node.endswith(goalState)): </a:t>
                      </a: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child </a:t>
                      </a:r>
                      <a:r>
                        <a:rPr lang="en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stateSpaceGraph[node[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]]: frontier.append(node+child)</a:t>
                      </a:r>
                      <a:endParaRPr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BFS-TSA Romania Code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248" name="Google Shape;248;p27"/>
          <p:cNvGraphicFramePr/>
          <p:nvPr/>
        </p:nvGraphicFramePr>
        <p:xfrm>
          <a:off x="197000" y="808150"/>
          <a:ext cx="8516900" cy="4213606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5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3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bfsTsa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(stateSpaceGraph, startState, goalState): 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frontier = collections.deque([startState])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print(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'Initial frontier:'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,list(frontier))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input()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frontier: 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node = frontier.popleft()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(node.endswith(goalState)): </a:t>
                      </a: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print(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'Exploring:'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,node[</a:t>
                      </a:r>
                      <a:r>
                        <a:rPr lang="en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'...'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child </a:t>
                      </a:r>
                      <a:r>
                        <a:rPr lang="en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stateSpaceGraph[node[</a:t>
                      </a:r>
                      <a:r>
                        <a:rPr lang="en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]]: frontier.append(node+child)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print(list(frontier))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input()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 = {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:[]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'Solution path:'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,bfsTsa(romania, 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130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323" y="257550"/>
            <a:ext cx="4073479" cy="2574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0" name="Google Shape;250;p27"/>
          <p:cNvSpPr txBox="1"/>
          <p:nvPr/>
        </p:nvSpPr>
        <p:spPr>
          <a:xfrm>
            <a:off x="7639200" y="2637950"/>
            <a:ext cx="1733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440500" y="-34150"/>
            <a:ext cx="29364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Download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bfsTsaRomania.py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92325" y="257550"/>
            <a:ext cx="21663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BFS-TSA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Romania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65500"/>
            <a:ext cx="5487698" cy="34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5538850" y="4913400"/>
            <a:ext cx="1733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1" name="Google Shape;261;p28"/>
          <p:cNvGraphicFramePr/>
          <p:nvPr/>
        </p:nvGraphicFramePr>
        <p:xfrm>
          <a:off x="2781625" y="270225"/>
          <a:ext cx="6269900" cy="2637346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62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...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...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T ...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Z ...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...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20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013" y="1092625"/>
            <a:ext cx="6117974" cy="375113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6228500" y="4393525"/>
            <a:ext cx="1282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http://ai.berkeley.edu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92250" y="2312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Will </a:t>
            </a:r>
            <a:r>
              <a:rPr lang="en">
                <a:solidFill>
                  <a:schemeClr val="lt1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bfsTsa(romania, 'A', 'B')</a:t>
            </a:r>
            <a:r>
              <a:rPr lang="en"/>
              <a:t> terminate 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Search Algorithm (GSA) - BFS Version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274" name="Google Shape;274;p30"/>
          <p:cNvGraphicFramePr/>
          <p:nvPr/>
        </p:nvGraphicFramePr>
        <p:xfrm>
          <a:off x="170025" y="810325"/>
          <a:ext cx="8523750" cy="2006410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52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 GSA (problem) returns solution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initialize frontier using initial state of problem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" sz="120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initialize explored set to be empty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while frontier is not empty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choose a node and remove it from frontier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if node contains a goal state then return corresponding solution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</a:t>
                      </a:r>
                      <a:r>
                        <a:rPr lang="en" sz="120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node is not in explored set</a:t>
                      </a:r>
                      <a:br>
                        <a:rPr lang="en" sz="120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	add node to explored set</a:t>
                      </a:r>
                      <a:b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		explore the node, adding the resulting nodes to the frontier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5" name="Google Shape;275;p30"/>
          <p:cNvGraphicFramePr/>
          <p:nvPr/>
        </p:nvGraphicFramePr>
        <p:xfrm>
          <a:off x="154025" y="2882900"/>
          <a:ext cx="8555750" cy="2216722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55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bfsGsa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(stateSpaceGraph, startState, goalState): 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frontier = collections.deque([startState])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exploredSet = set()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frontier: 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node = frontier.popleft()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(node.endswith(goalState)):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exploredSet: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exploredSet.add(node[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child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stateSpaceGraph[node[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]]: frontier.append(node+child)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31"/>
          <p:cNvGraphicFramePr/>
          <p:nvPr/>
        </p:nvGraphicFramePr>
        <p:xfrm>
          <a:off x="371063" y="222250"/>
          <a:ext cx="8401875" cy="4740720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40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bfsGsa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(stateSpaceGraph, startState, goalState): 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frontier = collections.deque([startState])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exploredSet = set()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print(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'Initial frontier:'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,list(frontier))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input()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frontier: 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node = frontier.popleft()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(node.endswith(goalState)):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node[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exploredSet: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'Exploring:'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,node[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'...'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exploredSet.add(node[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child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stateSpaceGraph[node[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]]: frontier.append(node+child)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print(list(frontier))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print(exploredSet)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input()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 = {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'Solution path:'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,bfsGsa(romania,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287" name="Google Shape;287;p32"/>
          <p:cNvGraphicFramePr/>
          <p:nvPr/>
        </p:nvGraphicFramePr>
        <p:xfrm>
          <a:off x="92325" y="279400"/>
          <a:ext cx="7830450" cy="4672584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783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T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Z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F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'ASFB'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O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'ASFB'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R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'ASFB'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'ASRC'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L ...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'ASFB'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'ASRC'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Solution path: ASFB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50" y="-194275"/>
            <a:ext cx="5413827" cy="34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/>
        </p:nvSpPr>
        <p:spPr>
          <a:xfrm>
            <a:off x="7410600" y="38750"/>
            <a:ext cx="17334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5914350" y="4836800"/>
            <a:ext cx="33006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bfsTsaRomania.py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bfsGsaRomania.py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7044600" y="4413525"/>
            <a:ext cx="2099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BFS-GSA Practice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Consider the following state space graph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Let S be the start state and G be the goal state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</a:t>
            </a:r>
            <a:r>
              <a:rPr lang="en" sz="1800" b="1"/>
              <a:t>BFS-GSA</a:t>
            </a:r>
            <a:r>
              <a:rPr lang="en" sz="1800"/>
              <a:t> and write down the order of explored states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Assume children are added into the frontier in alphabetical order</a:t>
            </a:r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15459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2931350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615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71960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4" name="Google Shape;304;p33"/>
          <p:cNvCxnSpPr>
            <a:stCxn id="300" idx="6"/>
            <a:endCxn id="302" idx="2"/>
          </p:cNvCxnSpPr>
          <p:nvPr/>
        </p:nvCxnSpPr>
        <p:spPr>
          <a:xfrm>
            <a:off x="2064300" y="3991000"/>
            <a:ext cx="15510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3"/>
          <p:cNvCxnSpPr>
            <a:stCxn id="300" idx="6"/>
            <a:endCxn id="301" idx="2"/>
          </p:cNvCxnSpPr>
          <p:nvPr/>
        </p:nvCxnSpPr>
        <p:spPr>
          <a:xfrm rot="10800000" flipH="1">
            <a:off x="2064300" y="2952700"/>
            <a:ext cx="8670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33"/>
          <p:cNvSpPr/>
          <p:nvPr/>
        </p:nvSpPr>
        <p:spPr>
          <a:xfrm>
            <a:off x="4299288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5667225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983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9" name="Google Shape;309;p33"/>
          <p:cNvCxnSpPr>
            <a:endCxn id="306" idx="2"/>
          </p:cNvCxnSpPr>
          <p:nvPr/>
        </p:nvCxnSpPr>
        <p:spPr>
          <a:xfrm>
            <a:off x="3449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33"/>
          <p:cNvCxnSpPr>
            <a:stCxn id="306" idx="6"/>
            <a:endCxn id="307" idx="2"/>
          </p:cNvCxnSpPr>
          <p:nvPr/>
        </p:nvCxnSpPr>
        <p:spPr>
          <a:xfrm>
            <a:off x="4817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33"/>
          <p:cNvCxnSpPr>
            <a:stCxn id="307" idx="6"/>
            <a:endCxn id="303" idx="2"/>
          </p:cNvCxnSpPr>
          <p:nvPr/>
        </p:nvCxnSpPr>
        <p:spPr>
          <a:xfrm>
            <a:off x="6185625" y="2952750"/>
            <a:ext cx="10104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3"/>
          <p:cNvCxnSpPr>
            <a:stCxn id="302" idx="6"/>
            <a:endCxn id="308" idx="2"/>
          </p:cNvCxnSpPr>
          <p:nvPr/>
        </p:nvCxnSpPr>
        <p:spPr>
          <a:xfrm>
            <a:off x="4133700" y="484170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3"/>
          <p:cNvCxnSpPr>
            <a:stCxn id="302" idx="0"/>
            <a:endCxn id="306" idx="4"/>
          </p:cNvCxnSpPr>
          <p:nvPr/>
        </p:nvCxnSpPr>
        <p:spPr>
          <a:xfrm rot="10800000" flipH="1">
            <a:off x="3874500" y="3212100"/>
            <a:ext cx="684000" cy="137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3"/>
          <p:cNvCxnSpPr>
            <a:stCxn id="306" idx="4"/>
            <a:endCxn id="308" idx="0"/>
          </p:cNvCxnSpPr>
          <p:nvPr/>
        </p:nvCxnSpPr>
        <p:spPr>
          <a:xfrm>
            <a:off x="4558488" y="3211950"/>
            <a:ext cx="684000" cy="137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33"/>
          <p:cNvCxnSpPr>
            <a:stCxn id="308" idx="6"/>
            <a:endCxn id="303" idx="2"/>
          </p:cNvCxnSpPr>
          <p:nvPr/>
        </p:nvCxnSpPr>
        <p:spPr>
          <a:xfrm rot="10800000" flipH="1">
            <a:off x="5501700" y="3990900"/>
            <a:ext cx="16944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33"/>
          <p:cNvCxnSpPr>
            <a:stCxn id="300" idx="0"/>
          </p:cNvCxnSpPr>
          <p:nvPr/>
        </p:nvCxnSpPr>
        <p:spPr>
          <a:xfrm rot="10800000">
            <a:off x="1796400" y="2413900"/>
            <a:ext cx="8700" cy="13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3"/>
          <p:cNvCxnSpPr/>
          <p:nvPr/>
        </p:nvCxnSpPr>
        <p:spPr>
          <a:xfrm>
            <a:off x="1793325" y="2414750"/>
            <a:ext cx="5658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3"/>
          <p:cNvCxnSpPr>
            <a:endCxn id="303" idx="0"/>
          </p:cNvCxnSpPr>
          <p:nvPr/>
        </p:nvCxnSpPr>
        <p:spPr>
          <a:xfrm>
            <a:off x="7451000" y="2407300"/>
            <a:ext cx="4200" cy="132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33"/>
          <p:cNvSpPr txBox="1"/>
          <p:nvPr/>
        </p:nvSpPr>
        <p:spPr>
          <a:xfrm>
            <a:off x="2122817" y="31176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2412892" y="42624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4299292" y="19526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3615317" y="252203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4900467" y="250569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6475767" y="29437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3736154" y="368187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4884692" y="3673696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247147" y="441352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5932463" y="404005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BFS-GSA Practice Solution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15459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2931350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3615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71960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0" name="Google Shape;340;p34"/>
          <p:cNvCxnSpPr>
            <a:stCxn id="336" idx="6"/>
            <a:endCxn id="338" idx="2"/>
          </p:cNvCxnSpPr>
          <p:nvPr/>
        </p:nvCxnSpPr>
        <p:spPr>
          <a:xfrm>
            <a:off x="2064300" y="3991000"/>
            <a:ext cx="15510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34"/>
          <p:cNvCxnSpPr>
            <a:stCxn id="336" idx="6"/>
            <a:endCxn id="337" idx="2"/>
          </p:cNvCxnSpPr>
          <p:nvPr/>
        </p:nvCxnSpPr>
        <p:spPr>
          <a:xfrm rot="10800000" flipH="1">
            <a:off x="2064300" y="2952700"/>
            <a:ext cx="8670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" name="Google Shape;342;p34"/>
          <p:cNvSpPr/>
          <p:nvPr/>
        </p:nvSpPr>
        <p:spPr>
          <a:xfrm>
            <a:off x="4299288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5667225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4983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5" name="Google Shape;345;p34"/>
          <p:cNvCxnSpPr>
            <a:endCxn id="342" idx="2"/>
          </p:cNvCxnSpPr>
          <p:nvPr/>
        </p:nvCxnSpPr>
        <p:spPr>
          <a:xfrm>
            <a:off x="3449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34"/>
          <p:cNvCxnSpPr>
            <a:stCxn id="342" idx="6"/>
            <a:endCxn id="343" idx="2"/>
          </p:cNvCxnSpPr>
          <p:nvPr/>
        </p:nvCxnSpPr>
        <p:spPr>
          <a:xfrm>
            <a:off x="4817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34"/>
          <p:cNvCxnSpPr>
            <a:stCxn id="343" idx="6"/>
            <a:endCxn id="339" idx="2"/>
          </p:cNvCxnSpPr>
          <p:nvPr/>
        </p:nvCxnSpPr>
        <p:spPr>
          <a:xfrm>
            <a:off x="6185625" y="2952750"/>
            <a:ext cx="10104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34"/>
          <p:cNvCxnSpPr>
            <a:stCxn id="338" idx="6"/>
            <a:endCxn id="344" idx="2"/>
          </p:cNvCxnSpPr>
          <p:nvPr/>
        </p:nvCxnSpPr>
        <p:spPr>
          <a:xfrm>
            <a:off x="4133700" y="484170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34"/>
          <p:cNvCxnSpPr>
            <a:stCxn id="338" idx="0"/>
            <a:endCxn id="342" idx="4"/>
          </p:cNvCxnSpPr>
          <p:nvPr/>
        </p:nvCxnSpPr>
        <p:spPr>
          <a:xfrm rot="10800000" flipH="1">
            <a:off x="3874500" y="3212100"/>
            <a:ext cx="684000" cy="137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4"/>
          <p:cNvCxnSpPr>
            <a:stCxn id="342" idx="4"/>
            <a:endCxn id="344" idx="0"/>
          </p:cNvCxnSpPr>
          <p:nvPr/>
        </p:nvCxnSpPr>
        <p:spPr>
          <a:xfrm>
            <a:off x="4558488" y="3211950"/>
            <a:ext cx="684000" cy="137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34"/>
          <p:cNvCxnSpPr>
            <a:stCxn id="344" idx="6"/>
            <a:endCxn id="339" idx="2"/>
          </p:cNvCxnSpPr>
          <p:nvPr/>
        </p:nvCxnSpPr>
        <p:spPr>
          <a:xfrm rot="10800000" flipH="1">
            <a:off x="5501700" y="3990900"/>
            <a:ext cx="16944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2" name="Google Shape;352;p34"/>
          <p:cNvCxnSpPr>
            <a:stCxn id="336" idx="0"/>
          </p:cNvCxnSpPr>
          <p:nvPr/>
        </p:nvCxnSpPr>
        <p:spPr>
          <a:xfrm rot="10800000">
            <a:off x="1796400" y="2413900"/>
            <a:ext cx="8700" cy="13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4"/>
          <p:cNvCxnSpPr/>
          <p:nvPr/>
        </p:nvCxnSpPr>
        <p:spPr>
          <a:xfrm>
            <a:off x="1793325" y="2414750"/>
            <a:ext cx="5658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4"/>
          <p:cNvCxnSpPr>
            <a:endCxn id="339" idx="0"/>
          </p:cNvCxnSpPr>
          <p:nvPr/>
        </p:nvCxnSpPr>
        <p:spPr>
          <a:xfrm>
            <a:off x="7451000" y="2407300"/>
            <a:ext cx="4200" cy="132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34"/>
          <p:cNvSpPr txBox="1"/>
          <p:nvPr/>
        </p:nvSpPr>
        <p:spPr>
          <a:xfrm>
            <a:off x="2122817" y="31176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2412892" y="42624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4299292" y="19526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3615317" y="252203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4900467" y="250569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6475767" y="29437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3736154" y="368187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4884692" y="3673696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4247147" y="441352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5932463" y="404005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65" name="Google Shape;365;p34"/>
          <p:cNvGraphicFramePr/>
          <p:nvPr/>
        </p:nvGraphicFramePr>
        <p:xfrm>
          <a:off x="5851200" y="126475"/>
          <a:ext cx="2366725" cy="2235391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23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d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Solution path: SG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6" name="Google Shape;366;p34"/>
          <p:cNvSpPr txBox="1"/>
          <p:nvPr/>
        </p:nvSpPr>
        <p:spPr>
          <a:xfrm>
            <a:off x="7902850" y="4475250"/>
            <a:ext cx="13092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here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bfsTsaPractice.py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bfsGsaPractice.py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B</a:t>
            </a:r>
            <a:r>
              <a:rPr lang="en" dirty="0"/>
              <a:t>FS Properties</a:t>
            </a:r>
            <a:endParaRPr dirty="0"/>
          </a:p>
        </p:txBody>
      </p:sp>
      <p:sp>
        <p:nvSpPr>
          <p:cNvPr id="504" name="Google Shape;504;p43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Complete: </a:t>
            </a:r>
            <a:r>
              <a:rPr lang="en-US" dirty="0"/>
              <a:t>Always find a solution if one exists?</a:t>
            </a:r>
            <a:endParaRPr dirty="0"/>
          </a:p>
          <a:p>
            <a:r>
              <a:rPr lang="en" dirty="0"/>
              <a:t>Optimal: </a:t>
            </a:r>
            <a:r>
              <a:rPr lang="en-US" dirty="0"/>
              <a:t>Always find a least-cost solution?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Complexity</a:t>
            </a:r>
            <a:endParaRPr dirty="0"/>
          </a:p>
          <a:p>
            <a:pPr lvl="1"/>
            <a:r>
              <a:rPr lang="en" dirty="0"/>
              <a:t>Time: </a:t>
            </a:r>
            <a:r>
              <a:rPr lang="en-US" dirty="0"/>
              <a:t>Number of nodes generated</a:t>
            </a:r>
            <a:endParaRPr dirty="0"/>
          </a:p>
          <a:p>
            <a:pPr lvl="1"/>
            <a:r>
              <a:rPr lang="en" dirty="0"/>
              <a:t>Space: </a:t>
            </a:r>
            <a:r>
              <a:rPr lang="en-US" dirty="0"/>
              <a:t>Max number of nodes in memory</a:t>
            </a:r>
            <a:endParaRPr lang="en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dirty="0"/>
          </a:p>
        </p:txBody>
      </p:sp>
      <p:sp>
        <p:nvSpPr>
          <p:cNvPr id="505" name="Google Shape;505;p43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06" name="Google Shape;506;p43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92325" y="4192750"/>
            <a:ext cx="4661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b: maximum branching factor of the search tree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m: maximum length of any path in the state space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939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Properties</a:t>
            </a:r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Optimal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Complexity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Time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Space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375" name="Google Shape;375;p35"/>
          <p:cNvSpPr txBox="1"/>
          <p:nvPr/>
        </p:nvSpPr>
        <p:spPr>
          <a:xfrm>
            <a:off x="92325" y="4192750"/>
            <a:ext cx="4661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b: maximum branching factor of the search tree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d: depth of the shallowest solution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6" name="Google Shape;376;p35"/>
          <p:cNvGrpSpPr/>
          <p:nvPr/>
        </p:nvGrpSpPr>
        <p:grpSpPr>
          <a:xfrm>
            <a:off x="2304649" y="1239000"/>
            <a:ext cx="7051976" cy="2708100"/>
            <a:chOff x="2304649" y="1239000"/>
            <a:chExt cx="7051976" cy="2708100"/>
          </a:xfrm>
        </p:grpSpPr>
        <p:pic>
          <p:nvPicPr>
            <p:cNvPr id="377" name="Google Shape;377;p3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04649" y="1530900"/>
              <a:ext cx="6746874" cy="225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35"/>
            <p:cNvSpPr txBox="1"/>
            <p:nvPr/>
          </p:nvSpPr>
          <p:spPr>
            <a:xfrm>
              <a:off x="5341725" y="1239000"/>
              <a:ext cx="37860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Assume: b = 10, 1 million nodes/second, 1000 bytes/node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9" name="Google Shape;379;p35"/>
            <p:cNvSpPr txBox="1"/>
            <p:nvPr/>
          </p:nvSpPr>
          <p:spPr>
            <a:xfrm>
              <a:off x="7623225" y="3809100"/>
              <a:ext cx="1733400" cy="1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http://aima.cs.berkeley.edu/</a:t>
              </a:r>
              <a:endParaRPr sz="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DFS explores the deepest node in the search tree</a:t>
            </a:r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388" name="Google Shape;388;p36"/>
          <p:cNvSpPr txBox="1"/>
          <p:nvPr/>
        </p:nvSpPr>
        <p:spPr>
          <a:xfrm>
            <a:off x="6877400" y="4536940"/>
            <a:ext cx="1282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http://ai.berkeley.edu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 t="28454" b="8342"/>
          <a:stretch/>
        </p:blipFill>
        <p:spPr>
          <a:xfrm>
            <a:off x="1143900" y="1463550"/>
            <a:ext cx="6856200" cy="32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0" y="4775500"/>
            <a:ext cx="914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frontier is a stack (last in first out data structure)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in Python</a:t>
            </a:r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 are going to use the deque in Python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Example usage:</a:t>
            </a:r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399" name="Google Shape;399;p37"/>
          <p:cNvGraphicFramePr/>
          <p:nvPr/>
        </p:nvGraphicFramePr>
        <p:xfrm>
          <a:off x="2292213" y="2068875"/>
          <a:ext cx="4559725" cy="2041716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45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 = collections.deque([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queue.pop()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deque([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queue.pop()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deque([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325" y="1609550"/>
            <a:ext cx="4108575" cy="21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Search problems are models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Simplifications of the real world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Don’t deal with the unnecessary complexities of the real world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World states vs. search states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5295300" y="3454661"/>
            <a:ext cx="12825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http://ai.berkeley.edu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p38"/>
          <p:cNvGraphicFramePr/>
          <p:nvPr/>
        </p:nvGraphicFramePr>
        <p:xfrm>
          <a:off x="618438" y="307975"/>
          <a:ext cx="7907100" cy="4529201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790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collections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dfsGsa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(stateSpaceGraph, startState, goalState): 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frontier = collections.deque([startState])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exploredSet = set()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print(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'Initial frontier:'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,list(frontier))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input()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frontier: 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node = frontier.pop()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(node.endswith(goalState)):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exploredSet: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'Exploring:'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'...'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exploredSet.add(node[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child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stateSpaceGraph[node[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]]: frontier.append(node+child)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print(list(frontier))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print(exploredSet)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input()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 = {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:[] }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'Solution path:'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,dfsGsa(romania,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12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DFS-GSA Romania</a:t>
            </a:r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7410600" y="3867575"/>
            <a:ext cx="17334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14" name="Google Shape;414;p39"/>
          <p:cNvGraphicFramePr/>
          <p:nvPr/>
        </p:nvGraphicFramePr>
        <p:xfrm>
          <a:off x="0" y="0"/>
          <a:ext cx="6486900" cy="4934395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648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Z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O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R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  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P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---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C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---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D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---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00" y="-152400"/>
            <a:ext cx="6359727" cy="40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40"/>
          <p:cNvGraphicFramePr/>
          <p:nvPr/>
        </p:nvGraphicFramePr>
        <p:xfrm>
          <a:off x="0" y="2911575"/>
          <a:ext cx="6486900" cy="2235391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648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M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---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L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---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'AZOSRPCDMLM'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'AZOSRPCDMLT'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T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---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'AZOSRPCDMLM'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'AZOSRPCDMLTA'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'AZOSRPCDMLTL'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Solution path: AZOSRPB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00" y="-152400"/>
            <a:ext cx="6359727" cy="40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 txBox="1"/>
          <p:nvPr/>
        </p:nvSpPr>
        <p:spPr>
          <a:xfrm>
            <a:off x="7410600" y="3867575"/>
            <a:ext cx="17334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7768500" y="4508550"/>
            <a:ext cx="13770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dfsTsaRomania.py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dfsGsaRomania.py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DFS-TSA Practice</a:t>
            </a:r>
            <a:endParaRPr/>
          </a:p>
        </p:txBody>
      </p:sp>
      <p:sp>
        <p:nvSpPr>
          <p:cNvPr id="429" name="Google Shape;429;p41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Consider the following state space graph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Let S be the start state and G be the goal state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</a:t>
            </a:r>
            <a:r>
              <a:rPr lang="en" sz="1800" b="1"/>
              <a:t>DFS-TSA</a:t>
            </a:r>
            <a:r>
              <a:rPr lang="en" sz="1800"/>
              <a:t> and write down the order of explored states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Assume children are added into the frontier in alphabetical order</a:t>
            </a: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432" name="Google Shape;432;p41"/>
          <p:cNvSpPr/>
          <p:nvPr/>
        </p:nvSpPr>
        <p:spPr>
          <a:xfrm>
            <a:off x="15459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2931350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3615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71960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6" name="Google Shape;436;p41"/>
          <p:cNvCxnSpPr>
            <a:stCxn id="432" idx="6"/>
            <a:endCxn id="434" idx="2"/>
          </p:cNvCxnSpPr>
          <p:nvPr/>
        </p:nvCxnSpPr>
        <p:spPr>
          <a:xfrm>
            <a:off x="2064300" y="3991000"/>
            <a:ext cx="15510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41"/>
          <p:cNvCxnSpPr>
            <a:stCxn id="432" idx="6"/>
            <a:endCxn id="433" idx="2"/>
          </p:cNvCxnSpPr>
          <p:nvPr/>
        </p:nvCxnSpPr>
        <p:spPr>
          <a:xfrm rot="10800000" flipH="1">
            <a:off x="2064300" y="2952700"/>
            <a:ext cx="8670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4299288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5667225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4983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1" name="Google Shape;441;p41"/>
          <p:cNvCxnSpPr>
            <a:endCxn id="438" idx="2"/>
          </p:cNvCxnSpPr>
          <p:nvPr/>
        </p:nvCxnSpPr>
        <p:spPr>
          <a:xfrm>
            <a:off x="3449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41"/>
          <p:cNvCxnSpPr>
            <a:stCxn id="438" idx="6"/>
            <a:endCxn id="439" idx="2"/>
          </p:cNvCxnSpPr>
          <p:nvPr/>
        </p:nvCxnSpPr>
        <p:spPr>
          <a:xfrm>
            <a:off x="4817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1"/>
          <p:cNvCxnSpPr>
            <a:stCxn id="439" idx="6"/>
            <a:endCxn id="435" idx="2"/>
          </p:cNvCxnSpPr>
          <p:nvPr/>
        </p:nvCxnSpPr>
        <p:spPr>
          <a:xfrm>
            <a:off x="6185625" y="2952750"/>
            <a:ext cx="10104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41"/>
          <p:cNvCxnSpPr>
            <a:stCxn id="434" idx="6"/>
            <a:endCxn id="440" idx="2"/>
          </p:cNvCxnSpPr>
          <p:nvPr/>
        </p:nvCxnSpPr>
        <p:spPr>
          <a:xfrm>
            <a:off x="4133700" y="484170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1"/>
          <p:cNvCxnSpPr>
            <a:stCxn id="434" idx="0"/>
            <a:endCxn id="438" idx="4"/>
          </p:cNvCxnSpPr>
          <p:nvPr/>
        </p:nvCxnSpPr>
        <p:spPr>
          <a:xfrm rot="10800000" flipH="1">
            <a:off x="3874500" y="3212100"/>
            <a:ext cx="684000" cy="137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1"/>
          <p:cNvCxnSpPr>
            <a:stCxn id="438" idx="4"/>
            <a:endCxn id="440" idx="0"/>
          </p:cNvCxnSpPr>
          <p:nvPr/>
        </p:nvCxnSpPr>
        <p:spPr>
          <a:xfrm>
            <a:off x="4558488" y="3211950"/>
            <a:ext cx="684000" cy="137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1"/>
          <p:cNvCxnSpPr>
            <a:stCxn id="440" idx="6"/>
            <a:endCxn id="435" idx="2"/>
          </p:cNvCxnSpPr>
          <p:nvPr/>
        </p:nvCxnSpPr>
        <p:spPr>
          <a:xfrm rot="10800000" flipH="1">
            <a:off x="5501700" y="3990900"/>
            <a:ext cx="16944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1"/>
          <p:cNvCxnSpPr>
            <a:stCxn id="432" idx="0"/>
          </p:cNvCxnSpPr>
          <p:nvPr/>
        </p:nvCxnSpPr>
        <p:spPr>
          <a:xfrm rot="10800000">
            <a:off x="1796400" y="2413900"/>
            <a:ext cx="8700" cy="13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/>
          <p:nvPr/>
        </p:nvCxnSpPr>
        <p:spPr>
          <a:xfrm>
            <a:off x="1793325" y="2414750"/>
            <a:ext cx="5658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1"/>
          <p:cNvCxnSpPr>
            <a:endCxn id="435" idx="0"/>
          </p:cNvCxnSpPr>
          <p:nvPr/>
        </p:nvCxnSpPr>
        <p:spPr>
          <a:xfrm>
            <a:off x="7451000" y="2407300"/>
            <a:ext cx="4200" cy="132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1"/>
          <p:cNvSpPr txBox="1"/>
          <p:nvPr/>
        </p:nvSpPr>
        <p:spPr>
          <a:xfrm>
            <a:off x="2122817" y="31176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2412892" y="42624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4299292" y="19526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3615317" y="252203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4900467" y="250569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6475767" y="29437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3736154" y="368187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4884692" y="3673696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4247147" y="441352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5932463" y="404005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DFS-TSA Practice Solution</a:t>
            </a: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67" name="Google Shape;467;p42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>
            <a:off x="15459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2931350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3615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71960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2" name="Google Shape;472;p42"/>
          <p:cNvCxnSpPr>
            <a:stCxn id="468" idx="6"/>
            <a:endCxn id="470" idx="2"/>
          </p:cNvCxnSpPr>
          <p:nvPr/>
        </p:nvCxnSpPr>
        <p:spPr>
          <a:xfrm>
            <a:off x="2064300" y="3991000"/>
            <a:ext cx="15510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42"/>
          <p:cNvCxnSpPr>
            <a:stCxn id="468" idx="6"/>
            <a:endCxn id="469" idx="2"/>
          </p:cNvCxnSpPr>
          <p:nvPr/>
        </p:nvCxnSpPr>
        <p:spPr>
          <a:xfrm rot="10800000" flipH="1">
            <a:off x="2064300" y="2952700"/>
            <a:ext cx="8670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p42"/>
          <p:cNvSpPr/>
          <p:nvPr/>
        </p:nvSpPr>
        <p:spPr>
          <a:xfrm>
            <a:off x="4299288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5667225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983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7" name="Google Shape;477;p42"/>
          <p:cNvCxnSpPr>
            <a:endCxn id="474" idx="2"/>
          </p:cNvCxnSpPr>
          <p:nvPr/>
        </p:nvCxnSpPr>
        <p:spPr>
          <a:xfrm>
            <a:off x="3449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2"/>
          <p:cNvCxnSpPr>
            <a:stCxn id="474" idx="6"/>
            <a:endCxn id="475" idx="2"/>
          </p:cNvCxnSpPr>
          <p:nvPr/>
        </p:nvCxnSpPr>
        <p:spPr>
          <a:xfrm>
            <a:off x="4817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42"/>
          <p:cNvCxnSpPr>
            <a:stCxn id="475" idx="6"/>
            <a:endCxn id="471" idx="2"/>
          </p:cNvCxnSpPr>
          <p:nvPr/>
        </p:nvCxnSpPr>
        <p:spPr>
          <a:xfrm>
            <a:off x="6185625" y="2952750"/>
            <a:ext cx="10104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42"/>
          <p:cNvCxnSpPr>
            <a:stCxn id="470" idx="6"/>
            <a:endCxn id="476" idx="2"/>
          </p:cNvCxnSpPr>
          <p:nvPr/>
        </p:nvCxnSpPr>
        <p:spPr>
          <a:xfrm>
            <a:off x="4133700" y="484170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42"/>
          <p:cNvCxnSpPr>
            <a:stCxn id="470" idx="0"/>
            <a:endCxn id="474" idx="4"/>
          </p:cNvCxnSpPr>
          <p:nvPr/>
        </p:nvCxnSpPr>
        <p:spPr>
          <a:xfrm rot="10800000" flipH="1">
            <a:off x="3874500" y="3212100"/>
            <a:ext cx="684000" cy="137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42"/>
          <p:cNvCxnSpPr>
            <a:stCxn id="474" idx="4"/>
            <a:endCxn id="476" idx="0"/>
          </p:cNvCxnSpPr>
          <p:nvPr/>
        </p:nvCxnSpPr>
        <p:spPr>
          <a:xfrm>
            <a:off x="4558488" y="3211950"/>
            <a:ext cx="684000" cy="137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42"/>
          <p:cNvCxnSpPr>
            <a:stCxn id="476" idx="6"/>
            <a:endCxn id="471" idx="2"/>
          </p:cNvCxnSpPr>
          <p:nvPr/>
        </p:nvCxnSpPr>
        <p:spPr>
          <a:xfrm rot="10800000" flipH="1">
            <a:off x="5501700" y="3990900"/>
            <a:ext cx="16944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42"/>
          <p:cNvCxnSpPr>
            <a:stCxn id="468" idx="0"/>
          </p:cNvCxnSpPr>
          <p:nvPr/>
        </p:nvCxnSpPr>
        <p:spPr>
          <a:xfrm rot="10800000">
            <a:off x="1796400" y="2413900"/>
            <a:ext cx="8700" cy="13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2"/>
          <p:cNvCxnSpPr/>
          <p:nvPr/>
        </p:nvCxnSpPr>
        <p:spPr>
          <a:xfrm>
            <a:off x="1793325" y="2414750"/>
            <a:ext cx="5658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2"/>
          <p:cNvCxnSpPr>
            <a:endCxn id="471" idx="0"/>
          </p:cNvCxnSpPr>
          <p:nvPr/>
        </p:nvCxnSpPr>
        <p:spPr>
          <a:xfrm>
            <a:off x="7451000" y="2407300"/>
            <a:ext cx="4200" cy="132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" name="Google Shape;487;p42"/>
          <p:cNvSpPr txBox="1"/>
          <p:nvPr/>
        </p:nvSpPr>
        <p:spPr>
          <a:xfrm>
            <a:off x="2122817" y="31176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412892" y="42624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299292" y="19526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>
            <a:off x="3615317" y="252203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>
            <a:off x="4900467" y="250569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6475767" y="29437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3736154" y="368187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4884692" y="3673696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4247147" y="441352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5932463" y="404005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7" name="Google Shape;497;p42"/>
          <p:cNvGraphicFramePr/>
          <p:nvPr/>
        </p:nvGraphicFramePr>
        <p:xfrm>
          <a:off x="6244850" y="997025"/>
          <a:ext cx="1905000" cy="885889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Solution path: SG</a:t>
                      </a:r>
                      <a:endParaRPr sz="110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8" name="Google Shape;498;p42"/>
          <p:cNvSpPr txBox="1"/>
          <p:nvPr/>
        </p:nvSpPr>
        <p:spPr>
          <a:xfrm>
            <a:off x="7768500" y="4508550"/>
            <a:ext cx="13770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here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dfsTsaPractice.py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dfsGsaPractice.py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Properties</a:t>
            </a:r>
            <a:endParaRPr/>
          </a:p>
        </p:txBody>
      </p:sp>
      <p:sp>
        <p:nvSpPr>
          <p:cNvPr id="504" name="Google Shape;504;p43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Complete: </a:t>
            </a:r>
            <a:r>
              <a:rPr lang="en-US" dirty="0"/>
              <a:t>Always find a solution if one exists?</a:t>
            </a:r>
            <a:endParaRPr dirty="0"/>
          </a:p>
          <a:p>
            <a:r>
              <a:rPr lang="en" dirty="0"/>
              <a:t>Optimal: </a:t>
            </a:r>
            <a:r>
              <a:rPr lang="en-US" dirty="0"/>
              <a:t>Always find a least-cost solution?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Complexity</a:t>
            </a:r>
            <a:endParaRPr dirty="0"/>
          </a:p>
          <a:p>
            <a:pPr lvl="1"/>
            <a:r>
              <a:rPr lang="en" dirty="0"/>
              <a:t>Time: </a:t>
            </a:r>
            <a:r>
              <a:rPr lang="en-US" dirty="0"/>
              <a:t>Number of nodes generated</a:t>
            </a:r>
            <a:endParaRPr dirty="0"/>
          </a:p>
          <a:p>
            <a:pPr lvl="1"/>
            <a:r>
              <a:rPr lang="en" dirty="0"/>
              <a:t>Space: </a:t>
            </a:r>
            <a:r>
              <a:rPr lang="en-US" dirty="0"/>
              <a:t>Max number of nodes in memory</a:t>
            </a:r>
            <a:endParaRPr lang="en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dirty="0"/>
          </a:p>
        </p:txBody>
      </p:sp>
      <p:sp>
        <p:nvSpPr>
          <p:cNvPr id="505" name="Google Shape;505;p43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06" name="Google Shape;506;p43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92325" y="4192750"/>
            <a:ext cx="4661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b: maximum branching factor of the search tree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m: maximum length of any path in the state space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DFS Properties (</a:t>
            </a:r>
            <a:r>
              <a:rPr lang="en-HK" dirty="0"/>
              <a:t>TSA version)</a:t>
            </a:r>
            <a:endParaRPr dirty="0"/>
          </a:p>
        </p:txBody>
      </p:sp>
      <p:sp>
        <p:nvSpPr>
          <p:cNvPr id="504" name="Google Shape;504;p43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Complete: </a:t>
            </a:r>
            <a:r>
              <a:rPr lang="en-US" dirty="0"/>
              <a:t>Always find a solution if one exists?</a:t>
            </a:r>
          </a:p>
          <a:p>
            <a:pPr lvl="1"/>
            <a:r>
              <a:rPr lang="en-HK" dirty="0"/>
              <a:t>May fail in spaces with loops</a:t>
            </a:r>
            <a:endParaRPr dirty="0"/>
          </a:p>
          <a:p>
            <a:r>
              <a:rPr lang="en" dirty="0"/>
              <a:t>Optimal: </a:t>
            </a:r>
            <a:r>
              <a:rPr lang="en-US" dirty="0"/>
              <a:t>Always find a least-cost solution?</a:t>
            </a:r>
          </a:p>
          <a:p>
            <a:pPr lvl="1"/>
            <a:r>
              <a:rPr lang="en-US" dirty="0"/>
              <a:t>No, returns the first solution in finds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Complexity</a:t>
            </a:r>
            <a:endParaRPr dirty="0"/>
          </a:p>
          <a:p>
            <a:pPr lvl="1"/>
            <a:r>
              <a:rPr lang="en" dirty="0"/>
              <a:t>Time: </a:t>
            </a:r>
            <a:r>
              <a:rPr lang="en-US" dirty="0"/>
              <a:t>Number of nodes generated, worst case</a:t>
            </a:r>
            <a:endParaRPr dirty="0"/>
          </a:p>
          <a:p>
            <a:pPr lvl="1"/>
            <a:r>
              <a:rPr lang="en" dirty="0"/>
              <a:t>Space: </a:t>
            </a:r>
            <a:r>
              <a:rPr lang="en-US" dirty="0"/>
              <a:t>Max number of nodes in memory</a:t>
            </a:r>
            <a:endParaRPr lang="en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dirty="0"/>
          </a:p>
        </p:txBody>
      </p:sp>
      <p:sp>
        <p:nvSpPr>
          <p:cNvPr id="505" name="Google Shape;505;p43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06" name="Google Shape;506;p43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92325" y="4192750"/>
            <a:ext cx="4661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b: maximum branching factor of the search tree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m: maximum length of any path in the state space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6D665F76-2304-496D-A920-33DD0FD067A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79318" y="2712815"/>
            <a:ext cx="1191460" cy="408070"/>
          </a:xfrm>
          <a:prstGeom prst="rect">
            <a:avLst/>
          </a:prstGeom>
          <a:ln/>
        </p:spPr>
      </p:pic>
      <p:pic>
        <p:nvPicPr>
          <p:cNvPr id="8" name="image5.png">
            <a:extLst>
              <a:ext uri="{FF2B5EF4-FFF2-40B4-BE49-F238E27FC236}">
                <a16:creationId xmlns:a16="http://schemas.microsoft.com/office/drawing/2014/main" id="{1F3490FD-483D-4C43-9F2A-FE97FE1121D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60766" y="3254875"/>
            <a:ext cx="1289718" cy="4080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47218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vs. DFS</a:t>
            </a:r>
            <a:endParaRPr/>
          </a:p>
        </p:txBody>
      </p:sp>
      <p:sp>
        <p:nvSpPr>
          <p:cNvPr id="513" name="Google Shape;513;p44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will BFS outperform DFS?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If solutions are close to the root of the search tree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will DFS outperform BFS?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If all solutions are deep inside the search tree</a:t>
            </a:r>
            <a:endParaRPr/>
          </a:p>
        </p:txBody>
      </p:sp>
      <p:sp>
        <p:nvSpPr>
          <p:cNvPr id="514" name="Google Shape;514;p44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15" name="Google Shape;515;p44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GSA vs. TSA</a:t>
            </a:r>
            <a:endParaRPr/>
          </a:p>
        </p:txBody>
      </p:sp>
      <p:sp>
        <p:nvSpPr>
          <p:cNvPr id="521" name="Google Shape;521;p4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GSA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Avoids infinite loops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Eliminates exponentially many redundant paths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Requires memory proportional to its runtime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TSA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Could be stuck in infinite loops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Explores redundant paths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Requires less memory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Easier to implement</a:t>
            </a:r>
            <a:endParaRPr/>
          </a:p>
        </p:txBody>
      </p:sp>
      <p:sp>
        <p:nvSpPr>
          <p:cNvPr id="522" name="Google Shape;522;p4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23" name="Google Shape;523;p4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</a:t>
            </a:r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UCS explores the cheapest node first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31" name="Google Shape;531;p46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532" name="Google Shape;532;p46"/>
          <p:cNvSpPr txBox="1"/>
          <p:nvPr/>
        </p:nvSpPr>
        <p:spPr>
          <a:xfrm>
            <a:off x="6718500" y="4562078"/>
            <a:ext cx="12825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http://ai.berkeley.edu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46"/>
          <p:cNvPicPr preferRelativeResize="0"/>
          <p:nvPr/>
        </p:nvPicPr>
        <p:blipFill rotWithShape="1">
          <a:blip r:embed="rId3">
            <a:alphaModFix/>
          </a:blip>
          <a:srcRect t="27191" b="8341"/>
          <a:stretch/>
        </p:blipFill>
        <p:spPr>
          <a:xfrm>
            <a:off x="1143000" y="1398800"/>
            <a:ext cx="6858000" cy="33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/>
        </p:nvSpPr>
        <p:spPr>
          <a:xfrm>
            <a:off x="0" y="4775500"/>
            <a:ext cx="914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frontier is a priority queue (queue data structure where each element has a priority)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Search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Uninformed search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 information about the problem other than its definition is given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Informed search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heuristic is used that leads to better overall performance in getting to the goal state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Local Search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Evaluate and modify a current state to move closer to a goal state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Constraint Satisfaction Problems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For certain types of problems we can search for solution faster by understanding states better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Adversarial Search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 Search in the presence of an adversary</a:t>
            </a:r>
            <a:endParaRPr sz="2200"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Romania Problem Definition</a:t>
            </a:r>
            <a:endParaRPr/>
          </a:p>
        </p:txBody>
      </p:sp>
      <p:sp>
        <p:nvSpPr>
          <p:cNvPr id="540" name="Google Shape;540;p47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1" name="Google Shape;541;p47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pic>
        <p:nvPicPr>
          <p:cNvPr id="542" name="Google Shape;5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351" y="676950"/>
            <a:ext cx="4712324" cy="297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47"/>
          <p:cNvGraphicFramePr/>
          <p:nvPr/>
        </p:nvGraphicFramePr>
        <p:xfrm>
          <a:off x="189050" y="3655650"/>
          <a:ext cx="8516900" cy="1375474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5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 = {</a:t>
                      </a:r>
                      <a:endParaRPr sz="1200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endParaRPr sz="1200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99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97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138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99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138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97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:[]}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4" name="Google Shape;544;p47"/>
          <p:cNvSpPr/>
          <p:nvPr/>
        </p:nvSpPr>
        <p:spPr>
          <a:xfrm>
            <a:off x="189050" y="2939000"/>
            <a:ext cx="2076600" cy="393900"/>
          </a:xfrm>
          <a:prstGeom prst="wedgeRoundRectCallout">
            <a:avLst>
              <a:gd name="adj1" fmla="val -28772"/>
              <a:gd name="adj2" fmla="val 156194"/>
              <a:gd name="adj3" fmla="val 0"/>
            </a:avLst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Updated version includes the distances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47"/>
          <p:cNvSpPr/>
          <p:nvPr/>
        </p:nvSpPr>
        <p:spPr>
          <a:xfrm>
            <a:off x="7067400" y="2838900"/>
            <a:ext cx="1445100" cy="393900"/>
          </a:xfrm>
          <a:prstGeom prst="wedgeRoundRectCallout">
            <a:avLst>
              <a:gd name="adj1" fmla="val -80299"/>
              <a:gd name="adj2" fmla="val 232889"/>
              <a:gd name="adj3" fmla="val 0"/>
            </a:avLst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is the cost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O to Z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Queue in Python</a:t>
            </a:r>
            <a:endParaRPr/>
          </a:p>
        </p:txBody>
      </p:sp>
      <p:sp>
        <p:nvSpPr>
          <p:cNvPr id="551" name="Google Shape;551;p48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553" name="Google Shape;553;p48"/>
          <p:cNvGraphicFramePr/>
          <p:nvPr/>
        </p:nvGraphicFramePr>
        <p:xfrm>
          <a:off x="854788" y="1117600"/>
          <a:ext cx="7434425" cy="3584893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74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frontier = []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u="sng">
                          <a:solidFill>
                            <a:schemeClr val="hlink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heapq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heappush, heappop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random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heappush(frontier, (random.randint(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heappush(frontier, (random.randint(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heappush(frontier, (random.randint(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frontier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heappop(frontier)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heappop(frontier)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heappop(frontier)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&lt;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&lt;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4" name="Google Shape;554;p48"/>
          <p:cNvSpPr/>
          <p:nvPr/>
        </p:nvSpPr>
        <p:spPr>
          <a:xfrm>
            <a:off x="3777875" y="3214025"/>
            <a:ext cx="2079900" cy="393900"/>
          </a:xfrm>
          <a:prstGeom prst="wedgeRoundRectCallout">
            <a:avLst>
              <a:gd name="adj1" fmla="val -97065"/>
              <a:gd name="adj2" fmla="val 133993"/>
              <a:gd name="adj3" fmla="val 0"/>
            </a:avLst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is how tuples are compared in Python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48"/>
          <p:cNvSpPr/>
          <p:nvPr/>
        </p:nvSpPr>
        <p:spPr>
          <a:xfrm>
            <a:off x="4832025" y="819925"/>
            <a:ext cx="2079900" cy="393900"/>
          </a:xfrm>
          <a:prstGeom prst="wedgeRoundRectCallout">
            <a:avLst>
              <a:gd name="adj1" fmla="val -91212"/>
              <a:gd name="adj2" fmla="val 119110"/>
              <a:gd name="adj3" fmla="val 0"/>
            </a:avLst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will use this library for our Priority Queue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49"/>
          <p:cNvGraphicFramePr/>
          <p:nvPr/>
        </p:nvGraphicFramePr>
        <p:xfrm>
          <a:off x="152400" y="152400"/>
          <a:ext cx="8991600" cy="4739513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899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heapq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heappush, heappop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ucsGsa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(stateSpaceGraph, startState, goalState): 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frontier = []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heappush(frontier, 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startState))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exploredSet = set()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print(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'Initial frontier:'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,list(frontier)); input()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frontier: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node = heappop(frontier)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].endswith(goalState)):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exploredSet: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'Exploring:'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 cost'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exploredSet.add(node[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child </a:t>
                      </a:r>
                      <a:r>
                        <a:rPr lang="en" sz="12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stateSpaceGraph[node[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]]: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heappush(frontier, (node[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]+child[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 node[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]+child[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print(list(frontier)); print(exploredSet); input()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romania = {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99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97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138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99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138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),(</a:t>
                      </a:r>
                      <a:r>
                        <a:rPr lang="en" sz="12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97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)],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:[]}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'Solution path:'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,ucsGsa(romania,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12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61" name="Google Shape;5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50" y="0"/>
            <a:ext cx="4335552" cy="27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9"/>
          <p:cNvSpPr txBox="1"/>
          <p:nvPr/>
        </p:nvSpPr>
        <p:spPr>
          <a:xfrm>
            <a:off x="6850350" y="152400"/>
            <a:ext cx="17334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DFS-GSA Romania</a:t>
            </a:r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graphicFrame>
        <p:nvGraphicFramePr>
          <p:cNvPr id="571" name="Google Shape;571;p50"/>
          <p:cNvGraphicFramePr/>
          <p:nvPr/>
        </p:nvGraphicFramePr>
        <p:xfrm>
          <a:off x="0" y="0"/>
          <a:ext cx="5596275" cy="4934395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55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Z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T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118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140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O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146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'AZOS'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R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220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L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229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340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F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239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291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450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2" name="Google Shape;5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750" y="-152400"/>
            <a:ext cx="5930172" cy="37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0"/>
          <p:cNvSpPr txBox="1"/>
          <p:nvPr/>
        </p:nvSpPr>
        <p:spPr>
          <a:xfrm>
            <a:off x="7100100" y="3418350"/>
            <a:ext cx="17334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00" y="-152400"/>
            <a:ext cx="6359727" cy="4019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9" name="Google Shape;579;p51"/>
          <p:cNvGraphicFramePr/>
          <p:nvPr/>
        </p:nvGraphicFramePr>
        <p:xfrm>
          <a:off x="0" y="2349500"/>
          <a:ext cx="5596275" cy="2813749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55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M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299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369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P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317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'ASFS'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369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455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C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366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369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'ASRCP'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512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'ASRCR'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D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374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---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'ASRCP'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494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'ATLMDC'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'F'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Solution path: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'ASRPB'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0" name="Google Shape;580;p51"/>
          <p:cNvSpPr txBox="1"/>
          <p:nvPr/>
        </p:nvSpPr>
        <p:spPr>
          <a:xfrm>
            <a:off x="7410600" y="3809850"/>
            <a:ext cx="17334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http://aima.cs.berkeley.edu/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51"/>
          <p:cNvSpPr txBox="1"/>
          <p:nvPr/>
        </p:nvSpPr>
        <p:spPr>
          <a:xfrm>
            <a:off x="7768500" y="4508550"/>
            <a:ext cx="13770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ucsTsaRomania.py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ucsGsaRomania.py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2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UCS-GSA Practice</a:t>
            </a:r>
            <a:endParaRPr/>
          </a:p>
        </p:txBody>
      </p:sp>
      <p:sp>
        <p:nvSpPr>
          <p:cNvPr id="587" name="Google Shape;587;p52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Consider the following state space graph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Let S be the start state and G be the goal state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</a:t>
            </a:r>
            <a:r>
              <a:rPr lang="en" sz="1800" b="1"/>
              <a:t>UCS-GSA</a:t>
            </a:r>
            <a:r>
              <a:rPr lang="en" sz="1800"/>
              <a:t> and write down the order of explored states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Assume children are added into the frontier in alphabetical order</a:t>
            </a:r>
            <a:endParaRPr/>
          </a:p>
        </p:txBody>
      </p:sp>
      <p:sp>
        <p:nvSpPr>
          <p:cNvPr id="588" name="Google Shape;588;p52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89" name="Google Shape;589;p52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590" name="Google Shape;590;p52"/>
          <p:cNvSpPr/>
          <p:nvPr/>
        </p:nvSpPr>
        <p:spPr>
          <a:xfrm>
            <a:off x="15459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p52"/>
          <p:cNvSpPr/>
          <p:nvPr/>
        </p:nvSpPr>
        <p:spPr>
          <a:xfrm>
            <a:off x="2931350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3615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Google Shape;593;p52"/>
          <p:cNvSpPr/>
          <p:nvPr/>
        </p:nvSpPr>
        <p:spPr>
          <a:xfrm>
            <a:off x="7196000" y="37318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4" name="Google Shape;594;p52"/>
          <p:cNvCxnSpPr>
            <a:stCxn id="590" idx="6"/>
            <a:endCxn id="592" idx="2"/>
          </p:cNvCxnSpPr>
          <p:nvPr/>
        </p:nvCxnSpPr>
        <p:spPr>
          <a:xfrm>
            <a:off x="2064300" y="3991000"/>
            <a:ext cx="15510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>
            <a:stCxn id="590" idx="6"/>
            <a:endCxn id="591" idx="2"/>
          </p:cNvCxnSpPr>
          <p:nvPr/>
        </p:nvCxnSpPr>
        <p:spPr>
          <a:xfrm rot="10800000" flipH="1">
            <a:off x="2064300" y="2952700"/>
            <a:ext cx="8670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52"/>
          <p:cNvSpPr/>
          <p:nvPr/>
        </p:nvSpPr>
        <p:spPr>
          <a:xfrm>
            <a:off x="4299288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p52"/>
          <p:cNvSpPr/>
          <p:nvPr/>
        </p:nvSpPr>
        <p:spPr>
          <a:xfrm>
            <a:off x="5667225" y="269355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4983300" y="4582500"/>
            <a:ext cx="518400" cy="51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9" name="Google Shape;599;p52"/>
          <p:cNvCxnSpPr>
            <a:endCxn id="596" idx="2"/>
          </p:cNvCxnSpPr>
          <p:nvPr/>
        </p:nvCxnSpPr>
        <p:spPr>
          <a:xfrm>
            <a:off x="3449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" name="Google Shape;600;p52"/>
          <p:cNvCxnSpPr>
            <a:stCxn id="596" idx="6"/>
            <a:endCxn id="597" idx="2"/>
          </p:cNvCxnSpPr>
          <p:nvPr/>
        </p:nvCxnSpPr>
        <p:spPr>
          <a:xfrm>
            <a:off x="4817688" y="295275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52"/>
          <p:cNvCxnSpPr>
            <a:stCxn id="597" idx="6"/>
            <a:endCxn id="593" idx="2"/>
          </p:cNvCxnSpPr>
          <p:nvPr/>
        </p:nvCxnSpPr>
        <p:spPr>
          <a:xfrm>
            <a:off x="6185625" y="2952750"/>
            <a:ext cx="1010400" cy="103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52"/>
          <p:cNvCxnSpPr>
            <a:stCxn id="592" idx="6"/>
            <a:endCxn id="598" idx="2"/>
          </p:cNvCxnSpPr>
          <p:nvPr/>
        </p:nvCxnSpPr>
        <p:spPr>
          <a:xfrm>
            <a:off x="4133700" y="4841700"/>
            <a:ext cx="84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52"/>
          <p:cNvCxnSpPr>
            <a:stCxn id="592" idx="0"/>
            <a:endCxn id="596" idx="4"/>
          </p:cNvCxnSpPr>
          <p:nvPr/>
        </p:nvCxnSpPr>
        <p:spPr>
          <a:xfrm rot="10800000" flipH="1">
            <a:off x="3874500" y="3212100"/>
            <a:ext cx="684000" cy="137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52"/>
          <p:cNvCxnSpPr>
            <a:stCxn id="596" idx="4"/>
            <a:endCxn id="598" idx="0"/>
          </p:cNvCxnSpPr>
          <p:nvPr/>
        </p:nvCxnSpPr>
        <p:spPr>
          <a:xfrm>
            <a:off x="4558488" y="3211950"/>
            <a:ext cx="684000" cy="137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52"/>
          <p:cNvCxnSpPr>
            <a:stCxn id="598" idx="6"/>
            <a:endCxn id="593" idx="2"/>
          </p:cNvCxnSpPr>
          <p:nvPr/>
        </p:nvCxnSpPr>
        <p:spPr>
          <a:xfrm rot="10800000" flipH="1">
            <a:off x="5501700" y="3990900"/>
            <a:ext cx="1694400" cy="85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52"/>
          <p:cNvCxnSpPr>
            <a:stCxn id="590" idx="0"/>
          </p:cNvCxnSpPr>
          <p:nvPr/>
        </p:nvCxnSpPr>
        <p:spPr>
          <a:xfrm rot="10800000">
            <a:off x="1796400" y="2413900"/>
            <a:ext cx="8700" cy="13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52"/>
          <p:cNvCxnSpPr/>
          <p:nvPr/>
        </p:nvCxnSpPr>
        <p:spPr>
          <a:xfrm>
            <a:off x="1793325" y="2414750"/>
            <a:ext cx="5658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52"/>
          <p:cNvCxnSpPr>
            <a:endCxn id="593" idx="0"/>
          </p:cNvCxnSpPr>
          <p:nvPr/>
        </p:nvCxnSpPr>
        <p:spPr>
          <a:xfrm>
            <a:off x="7451000" y="2407300"/>
            <a:ext cx="4200" cy="132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52"/>
          <p:cNvSpPr txBox="1"/>
          <p:nvPr/>
        </p:nvSpPr>
        <p:spPr>
          <a:xfrm>
            <a:off x="2122817" y="31176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52"/>
          <p:cNvSpPr txBox="1"/>
          <p:nvPr/>
        </p:nvSpPr>
        <p:spPr>
          <a:xfrm>
            <a:off x="2412892" y="426244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52"/>
          <p:cNvSpPr txBox="1"/>
          <p:nvPr/>
        </p:nvSpPr>
        <p:spPr>
          <a:xfrm>
            <a:off x="4299292" y="19526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3615317" y="252203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52"/>
          <p:cNvSpPr txBox="1"/>
          <p:nvPr/>
        </p:nvSpPr>
        <p:spPr>
          <a:xfrm>
            <a:off x="4900467" y="2505692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52"/>
          <p:cNvSpPr txBox="1"/>
          <p:nvPr/>
        </p:nvSpPr>
        <p:spPr>
          <a:xfrm>
            <a:off x="6475767" y="29437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52"/>
          <p:cNvSpPr txBox="1"/>
          <p:nvPr/>
        </p:nvSpPr>
        <p:spPr>
          <a:xfrm>
            <a:off x="3736154" y="368187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52"/>
          <p:cNvSpPr txBox="1"/>
          <p:nvPr/>
        </p:nvSpPr>
        <p:spPr>
          <a:xfrm>
            <a:off x="4884692" y="3673696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p52"/>
          <p:cNvSpPr txBox="1"/>
          <p:nvPr/>
        </p:nvSpPr>
        <p:spPr>
          <a:xfrm>
            <a:off x="4247147" y="4413521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5932463" y="404005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Google Shape;623;p53"/>
          <p:cNvGraphicFramePr/>
          <p:nvPr/>
        </p:nvGraphicFramePr>
        <p:xfrm>
          <a:off x="2229100" y="2810600"/>
          <a:ext cx="5119850" cy="2042605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511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 frontier: 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S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d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a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4" name="Google Shape;624;p53"/>
          <p:cNvSpPr/>
          <p:nvPr/>
        </p:nvSpPr>
        <p:spPr>
          <a:xfrm>
            <a:off x="2179025" y="1541396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53"/>
          <p:cNvSpPr/>
          <p:nvPr/>
        </p:nvSpPr>
        <p:spPr>
          <a:xfrm>
            <a:off x="3379342" y="641882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53"/>
          <p:cNvSpPr/>
          <p:nvPr/>
        </p:nvSpPr>
        <p:spPr>
          <a:xfrm>
            <a:off x="3971898" y="2278421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Google Shape;627;p53"/>
          <p:cNvSpPr/>
          <p:nvPr/>
        </p:nvSpPr>
        <p:spPr>
          <a:xfrm>
            <a:off x="7074122" y="1541396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8" name="Google Shape;628;p53"/>
          <p:cNvCxnSpPr>
            <a:stCxn id="624" idx="6"/>
            <a:endCxn id="626" idx="2"/>
          </p:cNvCxnSpPr>
          <p:nvPr/>
        </p:nvCxnSpPr>
        <p:spPr>
          <a:xfrm>
            <a:off x="2628125" y="1765946"/>
            <a:ext cx="1343700" cy="73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53"/>
          <p:cNvCxnSpPr>
            <a:stCxn id="624" idx="6"/>
            <a:endCxn id="625" idx="2"/>
          </p:cNvCxnSpPr>
          <p:nvPr/>
        </p:nvCxnSpPr>
        <p:spPr>
          <a:xfrm rot="10800000" flipH="1">
            <a:off x="2628125" y="866546"/>
            <a:ext cx="751200" cy="899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53"/>
          <p:cNvSpPr/>
          <p:nvPr/>
        </p:nvSpPr>
        <p:spPr>
          <a:xfrm>
            <a:off x="4564487" y="641882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53"/>
          <p:cNvSpPr/>
          <p:nvPr/>
        </p:nvSpPr>
        <p:spPr>
          <a:xfrm>
            <a:off x="5749632" y="641882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" name="Google Shape;632;p53"/>
          <p:cNvSpPr/>
          <p:nvPr/>
        </p:nvSpPr>
        <p:spPr>
          <a:xfrm>
            <a:off x="5157097" y="2278421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3" name="Google Shape;633;p53"/>
          <p:cNvCxnSpPr>
            <a:endCxn id="630" idx="2"/>
          </p:cNvCxnSpPr>
          <p:nvPr/>
        </p:nvCxnSpPr>
        <p:spPr>
          <a:xfrm>
            <a:off x="3828287" y="866432"/>
            <a:ext cx="736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53"/>
          <p:cNvCxnSpPr>
            <a:stCxn id="630" idx="6"/>
            <a:endCxn id="631" idx="2"/>
          </p:cNvCxnSpPr>
          <p:nvPr/>
        </p:nvCxnSpPr>
        <p:spPr>
          <a:xfrm>
            <a:off x="5013587" y="866432"/>
            <a:ext cx="735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53"/>
          <p:cNvCxnSpPr>
            <a:stCxn id="631" idx="6"/>
            <a:endCxn id="627" idx="2"/>
          </p:cNvCxnSpPr>
          <p:nvPr/>
        </p:nvCxnSpPr>
        <p:spPr>
          <a:xfrm>
            <a:off x="6198732" y="866432"/>
            <a:ext cx="875400" cy="899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53"/>
          <p:cNvCxnSpPr>
            <a:stCxn id="626" idx="6"/>
            <a:endCxn id="632" idx="2"/>
          </p:cNvCxnSpPr>
          <p:nvPr/>
        </p:nvCxnSpPr>
        <p:spPr>
          <a:xfrm>
            <a:off x="4420998" y="2502971"/>
            <a:ext cx="736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53"/>
          <p:cNvCxnSpPr>
            <a:stCxn id="626" idx="0"/>
            <a:endCxn id="630" idx="4"/>
          </p:cNvCxnSpPr>
          <p:nvPr/>
        </p:nvCxnSpPr>
        <p:spPr>
          <a:xfrm rot="10800000" flipH="1">
            <a:off x="4196448" y="1091021"/>
            <a:ext cx="592500" cy="118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53"/>
          <p:cNvCxnSpPr>
            <a:stCxn id="630" idx="4"/>
            <a:endCxn id="632" idx="0"/>
          </p:cNvCxnSpPr>
          <p:nvPr/>
        </p:nvCxnSpPr>
        <p:spPr>
          <a:xfrm>
            <a:off x="4789037" y="1090982"/>
            <a:ext cx="592500" cy="118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53"/>
          <p:cNvCxnSpPr>
            <a:stCxn id="632" idx="6"/>
            <a:endCxn id="627" idx="2"/>
          </p:cNvCxnSpPr>
          <p:nvPr/>
        </p:nvCxnSpPr>
        <p:spPr>
          <a:xfrm rot="10800000" flipH="1">
            <a:off x="5606197" y="1765871"/>
            <a:ext cx="1467900" cy="73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53"/>
          <p:cNvCxnSpPr>
            <a:stCxn id="624" idx="0"/>
          </p:cNvCxnSpPr>
          <p:nvPr/>
        </p:nvCxnSpPr>
        <p:spPr>
          <a:xfrm rot="10800000">
            <a:off x="2396075" y="399596"/>
            <a:ext cx="7500" cy="114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53"/>
          <p:cNvCxnSpPr/>
          <p:nvPr/>
        </p:nvCxnSpPr>
        <p:spPr>
          <a:xfrm>
            <a:off x="2393387" y="400337"/>
            <a:ext cx="4902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53"/>
          <p:cNvCxnSpPr>
            <a:endCxn id="627" idx="0"/>
          </p:cNvCxnSpPr>
          <p:nvPr/>
        </p:nvCxnSpPr>
        <p:spPr>
          <a:xfrm>
            <a:off x="7295072" y="393896"/>
            <a:ext cx="3600" cy="114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" name="Google Shape;643;p53"/>
          <p:cNvSpPr txBox="1"/>
          <p:nvPr/>
        </p:nvSpPr>
        <p:spPr>
          <a:xfrm>
            <a:off x="2678850" y="1009305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53"/>
          <p:cNvSpPr txBox="1"/>
          <p:nvPr/>
        </p:nvSpPr>
        <p:spPr>
          <a:xfrm>
            <a:off x="2930164" y="2001131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53"/>
          <p:cNvSpPr txBox="1"/>
          <p:nvPr/>
        </p:nvSpPr>
        <p:spPr>
          <a:xfrm>
            <a:off x="4564491" y="0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p53"/>
          <p:cNvSpPr txBox="1"/>
          <p:nvPr/>
        </p:nvSpPr>
        <p:spPr>
          <a:xfrm>
            <a:off x="3971913" y="493285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7" name="Google Shape;647;p53"/>
          <p:cNvSpPr txBox="1"/>
          <p:nvPr/>
        </p:nvSpPr>
        <p:spPr>
          <a:xfrm>
            <a:off x="5085333" y="479127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8" name="Google Shape;648;p53"/>
          <p:cNvSpPr txBox="1"/>
          <p:nvPr/>
        </p:nvSpPr>
        <p:spPr>
          <a:xfrm>
            <a:off x="6450131" y="858664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53"/>
          <p:cNvSpPr txBox="1"/>
          <p:nvPr/>
        </p:nvSpPr>
        <p:spPr>
          <a:xfrm>
            <a:off x="4076603" y="1498139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53"/>
          <p:cNvSpPr txBox="1"/>
          <p:nvPr/>
        </p:nvSpPr>
        <p:spPr>
          <a:xfrm>
            <a:off x="5071666" y="1491056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53"/>
          <p:cNvSpPr txBox="1"/>
          <p:nvPr/>
        </p:nvSpPr>
        <p:spPr>
          <a:xfrm>
            <a:off x="4519314" y="2132022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2" name="Google Shape;652;p53"/>
          <p:cNvSpPr txBox="1"/>
          <p:nvPr/>
        </p:nvSpPr>
        <p:spPr>
          <a:xfrm>
            <a:off x="5979427" y="1808460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" name="Google Shape;657;p54"/>
          <p:cNvGraphicFramePr/>
          <p:nvPr/>
        </p:nvGraphicFramePr>
        <p:xfrm>
          <a:off x="2229100" y="2810600"/>
          <a:ext cx="5119850" cy="2235391"/>
        </p:xfrm>
        <a:graphic>
          <a:graphicData uri="http://schemas.openxmlformats.org/drawingml/2006/table">
            <a:tbl>
              <a:tblPr>
                <a:noFill/>
                <a:tableStyleId>{2C06835F-70B1-4E4B-8F64-052282F96CA8}</a:tableStyleId>
              </a:tblPr>
              <a:tblGrid>
                <a:gridCol w="511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b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e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'SdbeG'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Exploring: c at cost 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'SdbeG'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'Sab'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'SdbcG'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'd'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Solution path: (</a:t>
                      </a:r>
                      <a:r>
                        <a:rPr lang="en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'SdbeG'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10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8" name="Google Shape;658;p54"/>
          <p:cNvSpPr/>
          <p:nvPr/>
        </p:nvSpPr>
        <p:spPr>
          <a:xfrm>
            <a:off x="2179025" y="1541396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p54"/>
          <p:cNvSpPr/>
          <p:nvPr/>
        </p:nvSpPr>
        <p:spPr>
          <a:xfrm>
            <a:off x="3379342" y="641882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0" name="Google Shape;660;p54"/>
          <p:cNvSpPr/>
          <p:nvPr/>
        </p:nvSpPr>
        <p:spPr>
          <a:xfrm>
            <a:off x="3971898" y="2278421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1" name="Google Shape;661;p54"/>
          <p:cNvSpPr/>
          <p:nvPr/>
        </p:nvSpPr>
        <p:spPr>
          <a:xfrm>
            <a:off x="7074122" y="1541396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2" name="Google Shape;662;p54"/>
          <p:cNvCxnSpPr>
            <a:stCxn id="658" idx="6"/>
            <a:endCxn id="660" idx="2"/>
          </p:cNvCxnSpPr>
          <p:nvPr/>
        </p:nvCxnSpPr>
        <p:spPr>
          <a:xfrm>
            <a:off x="2628125" y="1765946"/>
            <a:ext cx="1343700" cy="73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54"/>
          <p:cNvCxnSpPr>
            <a:stCxn id="658" idx="6"/>
            <a:endCxn id="659" idx="2"/>
          </p:cNvCxnSpPr>
          <p:nvPr/>
        </p:nvCxnSpPr>
        <p:spPr>
          <a:xfrm rot="10800000" flipH="1">
            <a:off x="2628125" y="866546"/>
            <a:ext cx="751200" cy="899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54"/>
          <p:cNvSpPr/>
          <p:nvPr/>
        </p:nvSpPr>
        <p:spPr>
          <a:xfrm>
            <a:off x="4564487" y="641882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p54"/>
          <p:cNvSpPr/>
          <p:nvPr/>
        </p:nvSpPr>
        <p:spPr>
          <a:xfrm>
            <a:off x="5749632" y="641882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Google Shape;666;p54"/>
          <p:cNvSpPr/>
          <p:nvPr/>
        </p:nvSpPr>
        <p:spPr>
          <a:xfrm>
            <a:off x="5157097" y="2278421"/>
            <a:ext cx="449100" cy="4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7" name="Google Shape;667;p54"/>
          <p:cNvCxnSpPr>
            <a:endCxn id="664" idx="2"/>
          </p:cNvCxnSpPr>
          <p:nvPr/>
        </p:nvCxnSpPr>
        <p:spPr>
          <a:xfrm>
            <a:off x="3828287" y="866432"/>
            <a:ext cx="736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54"/>
          <p:cNvCxnSpPr>
            <a:stCxn id="664" idx="6"/>
            <a:endCxn id="665" idx="2"/>
          </p:cNvCxnSpPr>
          <p:nvPr/>
        </p:nvCxnSpPr>
        <p:spPr>
          <a:xfrm>
            <a:off x="5013587" y="866432"/>
            <a:ext cx="735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54"/>
          <p:cNvCxnSpPr>
            <a:stCxn id="665" idx="6"/>
            <a:endCxn id="661" idx="2"/>
          </p:cNvCxnSpPr>
          <p:nvPr/>
        </p:nvCxnSpPr>
        <p:spPr>
          <a:xfrm>
            <a:off x="6198732" y="866432"/>
            <a:ext cx="875400" cy="899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54"/>
          <p:cNvCxnSpPr>
            <a:stCxn id="660" idx="6"/>
            <a:endCxn id="666" idx="2"/>
          </p:cNvCxnSpPr>
          <p:nvPr/>
        </p:nvCxnSpPr>
        <p:spPr>
          <a:xfrm>
            <a:off x="4420998" y="2502971"/>
            <a:ext cx="736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54"/>
          <p:cNvCxnSpPr>
            <a:stCxn id="660" idx="0"/>
            <a:endCxn id="664" idx="4"/>
          </p:cNvCxnSpPr>
          <p:nvPr/>
        </p:nvCxnSpPr>
        <p:spPr>
          <a:xfrm rot="10800000" flipH="1">
            <a:off x="4196448" y="1091021"/>
            <a:ext cx="592500" cy="118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54"/>
          <p:cNvCxnSpPr>
            <a:stCxn id="664" idx="4"/>
            <a:endCxn id="666" idx="0"/>
          </p:cNvCxnSpPr>
          <p:nvPr/>
        </p:nvCxnSpPr>
        <p:spPr>
          <a:xfrm>
            <a:off x="4789037" y="1090982"/>
            <a:ext cx="592500" cy="118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54"/>
          <p:cNvCxnSpPr>
            <a:stCxn id="666" idx="6"/>
            <a:endCxn id="661" idx="2"/>
          </p:cNvCxnSpPr>
          <p:nvPr/>
        </p:nvCxnSpPr>
        <p:spPr>
          <a:xfrm rot="10800000" flipH="1">
            <a:off x="5606197" y="1765871"/>
            <a:ext cx="1467900" cy="73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54"/>
          <p:cNvCxnSpPr>
            <a:stCxn id="658" idx="0"/>
          </p:cNvCxnSpPr>
          <p:nvPr/>
        </p:nvCxnSpPr>
        <p:spPr>
          <a:xfrm rot="10800000">
            <a:off x="2396075" y="399596"/>
            <a:ext cx="7500" cy="114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4"/>
          <p:cNvCxnSpPr/>
          <p:nvPr/>
        </p:nvCxnSpPr>
        <p:spPr>
          <a:xfrm>
            <a:off x="2393387" y="400337"/>
            <a:ext cx="49026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54"/>
          <p:cNvCxnSpPr>
            <a:endCxn id="661" idx="0"/>
          </p:cNvCxnSpPr>
          <p:nvPr/>
        </p:nvCxnSpPr>
        <p:spPr>
          <a:xfrm>
            <a:off x="7295072" y="393896"/>
            <a:ext cx="3600" cy="114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7" name="Google Shape;677;p54"/>
          <p:cNvSpPr txBox="1"/>
          <p:nvPr/>
        </p:nvSpPr>
        <p:spPr>
          <a:xfrm>
            <a:off x="2678850" y="1009305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54"/>
          <p:cNvSpPr txBox="1"/>
          <p:nvPr/>
        </p:nvSpPr>
        <p:spPr>
          <a:xfrm>
            <a:off x="2930164" y="2001131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54"/>
          <p:cNvSpPr txBox="1"/>
          <p:nvPr/>
        </p:nvSpPr>
        <p:spPr>
          <a:xfrm>
            <a:off x="4564491" y="0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0" name="Google Shape;680;p54"/>
          <p:cNvSpPr txBox="1"/>
          <p:nvPr/>
        </p:nvSpPr>
        <p:spPr>
          <a:xfrm>
            <a:off x="3971913" y="493285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p54"/>
          <p:cNvSpPr txBox="1"/>
          <p:nvPr/>
        </p:nvSpPr>
        <p:spPr>
          <a:xfrm>
            <a:off x="5085333" y="479127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2" name="Google Shape;682;p54"/>
          <p:cNvSpPr txBox="1"/>
          <p:nvPr/>
        </p:nvSpPr>
        <p:spPr>
          <a:xfrm>
            <a:off x="6450131" y="858664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" name="Google Shape;683;p54"/>
          <p:cNvSpPr txBox="1"/>
          <p:nvPr/>
        </p:nvSpPr>
        <p:spPr>
          <a:xfrm>
            <a:off x="4076603" y="1498139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54"/>
          <p:cNvSpPr txBox="1"/>
          <p:nvPr/>
        </p:nvSpPr>
        <p:spPr>
          <a:xfrm>
            <a:off x="5071666" y="1491056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54"/>
          <p:cNvSpPr txBox="1"/>
          <p:nvPr/>
        </p:nvSpPr>
        <p:spPr>
          <a:xfrm>
            <a:off x="4519314" y="2132022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p54"/>
          <p:cNvSpPr txBox="1"/>
          <p:nvPr/>
        </p:nvSpPr>
        <p:spPr>
          <a:xfrm>
            <a:off x="5979427" y="1808460"/>
            <a:ext cx="4491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54"/>
          <p:cNvSpPr txBox="1"/>
          <p:nvPr/>
        </p:nvSpPr>
        <p:spPr>
          <a:xfrm>
            <a:off x="7768500" y="4508550"/>
            <a:ext cx="13770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here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ucsTsaPractice.py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ucsGsaPractice.py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 Properties</a:t>
            </a:r>
            <a:endParaRPr/>
          </a:p>
        </p:txBody>
      </p:sp>
      <p:sp>
        <p:nvSpPr>
          <p:cNvPr id="693" name="Google Shape;693;p5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Complete: Always find a solution if one exists?</a:t>
            </a:r>
          </a:p>
          <a:p>
            <a:r>
              <a:rPr lang="en-US" dirty="0"/>
              <a:t>Optimal: Always find a least-cost solution?</a:t>
            </a:r>
          </a:p>
          <a:p>
            <a:pPr lvl="0"/>
            <a:r>
              <a:rPr lang="en-US" dirty="0"/>
              <a:t>Complexity</a:t>
            </a:r>
          </a:p>
          <a:p>
            <a:pPr lvl="1"/>
            <a:r>
              <a:rPr lang="en-US" dirty="0"/>
              <a:t>Time: Number of nodes generated</a:t>
            </a:r>
          </a:p>
          <a:p>
            <a:pPr lvl="1"/>
            <a:r>
              <a:rPr lang="en-US" dirty="0"/>
              <a:t>Space: Max number of nodes in memory</a:t>
            </a:r>
            <a:endParaRPr dirty="0"/>
          </a:p>
        </p:txBody>
      </p:sp>
      <p:sp>
        <p:nvSpPr>
          <p:cNvPr id="694" name="Google Shape;694;p5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95" name="Google Shape;695;p5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696" name="Google Shape;696;p55"/>
          <p:cNvSpPr txBox="1"/>
          <p:nvPr/>
        </p:nvSpPr>
        <p:spPr>
          <a:xfrm>
            <a:off x="92325" y="4192750"/>
            <a:ext cx="4661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C*: cost of optimal solution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epsilon: smallest path cost in search graph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UCS Properties</a:t>
            </a:r>
            <a:endParaRPr/>
          </a:p>
        </p:txBody>
      </p:sp>
      <p:sp>
        <p:nvSpPr>
          <p:cNvPr id="693" name="Google Shape;693;p55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Complete: Always find a solution if one exists?</a:t>
            </a:r>
          </a:p>
          <a:p>
            <a:pPr lvl="1"/>
            <a:r>
              <a:rPr lang="en-US" dirty="0"/>
              <a:t>Yes if every cost is positive</a:t>
            </a:r>
          </a:p>
          <a:p>
            <a:r>
              <a:rPr lang="en-US" dirty="0"/>
              <a:t>Optimal: Always find a least-cost solution?</a:t>
            </a:r>
          </a:p>
          <a:p>
            <a:pPr lvl="1"/>
            <a:r>
              <a:rPr lang="en-US" dirty="0"/>
              <a:t>Yes, nodes expand in increasing order of cost</a:t>
            </a:r>
          </a:p>
          <a:p>
            <a:pPr lvl="0"/>
            <a:r>
              <a:rPr lang="en-US" dirty="0"/>
              <a:t>Complexity</a:t>
            </a:r>
          </a:p>
          <a:p>
            <a:pPr lvl="1"/>
            <a:r>
              <a:rPr lang="en-US" dirty="0"/>
              <a:t>Time: Number of nodes generated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Space: Max number of nodes in memory</a:t>
            </a:r>
          </a:p>
        </p:txBody>
      </p:sp>
      <p:sp>
        <p:nvSpPr>
          <p:cNvPr id="694" name="Google Shape;694;p55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95" name="Google Shape;695;p55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696" name="Google Shape;696;p55"/>
          <p:cNvSpPr txBox="1"/>
          <p:nvPr/>
        </p:nvSpPr>
        <p:spPr>
          <a:xfrm>
            <a:off x="92325" y="4192750"/>
            <a:ext cx="4661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C*: cost of optimal solution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epsilon: smallest path cost in search graph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image1.png">
            <a:extLst>
              <a:ext uri="{FF2B5EF4-FFF2-40B4-BE49-F238E27FC236}">
                <a16:creationId xmlns:a16="http://schemas.microsoft.com/office/drawing/2014/main" id="{48010659-D92D-48BE-9CB6-38FE4044D83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93609" y="2760913"/>
            <a:ext cx="2247233" cy="533066"/>
          </a:xfrm>
          <a:prstGeom prst="rect">
            <a:avLst/>
          </a:prstGeom>
          <a:ln/>
        </p:spPr>
      </p:pic>
      <p:pic>
        <p:nvPicPr>
          <p:cNvPr id="12" name="image4.png">
            <a:extLst>
              <a:ext uri="{FF2B5EF4-FFF2-40B4-BE49-F238E27FC236}">
                <a16:creationId xmlns:a16="http://schemas.microsoft.com/office/drawing/2014/main" id="{F66E9853-D18C-4860-A6CF-AD4B6CB4B9E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39973" y="3626699"/>
            <a:ext cx="2247232" cy="5330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49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Definition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States: Details of what constitutes a state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Initial state: The state the agent starts in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Actions and transition model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Description of possible actions available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Description of what each action does 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Goal test: Is a given state a goal state?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Path cost: A function that assigns a zero or positive numeric cost to each path</a:t>
            </a:r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407025" y="4002200"/>
            <a:ext cx="84792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solution is a sequence of actions (a plan) which transforms the start state to a goal state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D42E8-BBF2-42E7-9864-B1F06065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40" y="344647"/>
            <a:ext cx="2622962" cy="102004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>
                <a:solidFill>
                  <a:srgbClr val="000000"/>
                </a:solidFill>
              </a:rPr>
              <a:t>Chess – State Space</a:t>
            </a:r>
            <a:endParaRPr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Char char="○"/>
            </a:pPr>
            <a:r>
              <a:rPr lang="en" dirty="0">
                <a:solidFill>
                  <a:schemeClr val="dk1"/>
                </a:solidFill>
              </a:rPr>
              <a:t>States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  <a:buChar char="■"/>
            </a:pPr>
            <a:r>
              <a:rPr lang="en" dirty="0">
                <a:solidFill>
                  <a:schemeClr val="dk1"/>
                </a:solidFill>
              </a:rPr>
              <a:t>Any arrangement of </a:t>
            </a:r>
            <a:r>
              <a:rPr lang="en-HK" dirty="0">
                <a:solidFill>
                  <a:schemeClr val="dk1"/>
                </a:solidFill>
              </a:rPr>
              <a:t>pieces on the chess board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○"/>
            </a:pPr>
            <a:r>
              <a:rPr lang="en" dirty="0">
                <a:solidFill>
                  <a:schemeClr val="dk1"/>
                </a:solidFill>
              </a:rPr>
              <a:t>Initial state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  <a:buChar char="■"/>
            </a:pPr>
            <a:r>
              <a:rPr lang="en-HK" dirty="0">
                <a:solidFill>
                  <a:schemeClr val="dk1"/>
                </a:solidFill>
              </a:rPr>
              <a:t>The initial setting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○"/>
            </a:pPr>
            <a:r>
              <a:rPr lang="en" dirty="0">
                <a:solidFill>
                  <a:schemeClr val="dk1"/>
                </a:solidFill>
              </a:rPr>
              <a:t>Actions and Transition model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  <a:buChar char="■"/>
            </a:pPr>
            <a:r>
              <a:rPr lang="en-HK" dirty="0">
                <a:solidFill>
                  <a:schemeClr val="dk1"/>
                </a:solidFill>
              </a:rPr>
              <a:t>Possible moves of each piece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○"/>
            </a:pPr>
            <a:r>
              <a:rPr lang="en" dirty="0">
                <a:solidFill>
                  <a:schemeClr val="dk1"/>
                </a:solidFill>
              </a:rPr>
              <a:t>Goal test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  <a:buChar char="■"/>
            </a:pPr>
            <a:r>
              <a:rPr lang="en-HK" dirty="0">
                <a:solidFill>
                  <a:schemeClr val="dk1"/>
                </a:solidFill>
              </a:rPr>
              <a:t>Anyone win the game, i.e. </a:t>
            </a:r>
            <a:r>
              <a:rPr lang="en-HK">
                <a:solidFill>
                  <a:schemeClr val="dk1"/>
                </a:solidFill>
              </a:rPr>
              <a:t>capture the King</a:t>
            </a:r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F943AC-753D-420B-8C05-EAD25EEC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79" y="428625"/>
            <a:ext cx="2143125" cy="2143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DC71BD-C50F-44A7-9BDC-4876549BA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41" y="291685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6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CEF3AC-D9C1-4751-8A72-9A3993A5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4992A-D7B0-446F-A98F-94817EF69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CCA00-EA47-49C4-BE48-691E4A2C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91" y="657141"/>
            <a:ext cx="8437563" cy="34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40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 Queens Puzzle</a:t>
            </a:r>
            <a:r>
              <a:rPr lang="en"/>
              <a:t> - An Example Problem</a:t>
            </a: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Problem Definition A</a:t>
            </a:r>
            <a:endParaRPr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States</a:t>
            </a:r>
            <a:endParaRPr>
              <a:solidFill>
                <a:schemeClr val="dk1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">
                <a:solidFill>
                  <a:schemeClr val="dk1"/>
                </a:solidFill>
              </a:rPr>
              <a:t>Any arrangement of 0 to n queens on the board</a:t>
            </a:r>
            <a:endParaRPr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Initial state</a:t>
            </a:r>
            <a:endParaRPr>
              <a:solidFill>
                <a:schemeClr val="dk1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">
                <a:solidFill>
                  <a:schemeClr val="dk1"/>
                </a:solidFill>
              </a:rPr>
              <a:t>No queens on the board</a:t>
            </a:r>
            <a:endParaRPr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Actions and Transition model</a:t>
            </a:r>
            <a:endParaRPr>
              <a:solidFill>
                <a:schemeClr val="dk1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">
                <a:solidFill>
                  <a:schemeClr val="dk1"/>
                </a:solidFill>
              </a:rPr>
              <a:t>Add a queen to an empty square</a:t>
            </a:r>
            <a:endParaRPr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>
                <a:solidFill>
                  <a:schemeClr val="dk1"/>
                </a:solidFill>
              </a:rPr>
              <a:t>Goal test</a:t>
            </a:r>
            <a:endParaRPr>
              <a:solidFill>
                <a:schemeClr val="dk1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">
                <a:solidFill>
                  <a:schemeClr val="dk1"/>
                </a:solidFill>
              </a:rPr>
              <a:t>n queens are on the board, none attacked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6941850" y="992250"/>
            <a:ext cx="2035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Eight Queens Puzzle on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Wikipedia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5" name="Google Shape;75;p10"/>
          <p:cNvGrpSpPr/>
          <p:nvPr/>
        </p:nvGrpSpPr>
        <p:grpSpPr>
          <a:xfrm>
            <a:off x="7084453" y="2098237"/>
            <a:ext cx="1854624" cy="2008713"/>
            <a:chOff x="7084453" y="2098237"/>
            <a:chExt cx="1854624" cy="2008713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4453" y="2098237"/>
              <a:ext cx="1854624" cy="185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0"/>
            <p:cNvSpPr txBox="1"/>
            <p:nvPr/>
          </p:nvSpPr>
          <p:spPr>
            <a:xfrm>
              <a:off x="7146850" y="3920350"/>
              <a:ext cx="17334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5"/>
                </a:rPr>
                <a:t>http://aima.cs.berkeley.edu/</a:t>
              </a:r>
              <a:endParaRPr sz="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Queens Puzzle - An Example Problem</a:t>
            </a: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Problem Definition B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States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One queen per column, none attacking another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Initial state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No queens on the board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Actions and Transition model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Add a queen to an empty column such that no other queen is under attack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Goal test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n queens are on the board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92313" y="257550"/>
            <a:ext cx="89595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92188" y="808150"/>
            <a:ext cx="8959500" cy="4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set of all states reachable from the initial state by any sequence of actions is the state 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Usually a graph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The possible action sequences form a search tree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nodes are states, and the links between nodes are actions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solution is a sequence of actions (i.e., a path) leading from the initial state to a goal state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Task: Which state space has more states?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Problem Definition 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Problem Definition B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8450025" y="38750"/>
            <a:ext cx="6015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2"/>
          </p:nvPr>
        </p:nvSpPr>
        <p:spPr>
          <a:xfrm>
            <a:off x="92325" y="38750"/>
            <a:ext cx="834300" cy="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 7404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rk's Slide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Comp7404D 2021 Chapter 1</Template>
  <TotalTime>98</TotalTime>
  <Words>6147</Words>
  <Application>Microsoft Office PowerPoint</Application>
  <PresentationFormat>On-screen Show (16:9)</PresentationFormat>
  <Paragraphs>626</Paragraphs>
  <Slides>61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Tekton Pro Ext</vt:lpstr>
      <vt:lpstr>Times New Roman</vt:lpstr>
      <vt:lpstr>Arial</vt:lpstr>
      <vt:lpstr>Comic Sans MS</vt:lpstr>
      <vt:lpstr>Consolas</vt:lpstr>
      <vt:lpstr>Dirk's Slide Master</vt:lpstr>
      <vt:lpstr>COMP 7404C Computational Intelligence and Machine Learning  K.P. Chow &amp; Dirk Schnieders</vt:lpstr>
      <vt:lpstr>Outline </vt:lpstr>
      <vt:lpstr>PowerPoint Presentation</vt:lpstr>
      <vt:lpstr>Abstraction</vt:lpstr>
      <vt:lpstr>Types of Search</vt:lpstr>
      <vt:lpstr>Search Problem Definition</vt:lpstr>
      <vt:lpstr>N Queens Puzzle - An Example Problem</vt:lpstr>
      <vt:lpstr>N Queens Puzzle - An Example Problem</vt:lpstr>
      <vt:lpstr>State Space</vt:lpstr>
      <vt:lpstr>PowerPoint Presentation</vt:lpstr>
      <vt:lpstr>Cannibals and Missionaries Game</vt:lpstr>
      <vt:lpstr>Cannibals and Missionaries Game – States </vt:lpstr>
      <vt:lpstr>State Space Graph vs. Search Tree</vt:lpstr>
      <vt:lpstr>State Space Graph vs. Search Tree</vt:lpstr>
      <vt:lpstr>PowerPoint Presentation</vt:lpstr>
      <vt:lpstr>States vs. State Sequences</vt:lpstr>
      <vt:lpstr>Romania Problem - A Toy Problem</vt:lpstr>
      <vt:lpstr>Romania Problem - State Space</vt:lpstr>
      <vt:lpstr>Romania Problem Definition</vt:lpstr>
      <vt:lpstr>Search Strategy</vt:lpstr>
      <vt:lpstr>Uninformed (Blind) Search Strategies</vt:lpstr>
      <vt:lpstr>Search Algorithms</vt:lpstr>
      <vt:lpstr>Tree Search Algorithm (TSA)</vt:lpstr>
      <vt:lpstr>BFS</vt:lpstr>
      <vt:lpstr>Queue in Python</vt:lpstr>
      <vt:lpstr>Examples</vt:lpstr>
      <vt:lpstr>Tree Search Algorithm (TSA) - BFS Version</vt:lpstr>
      <vt:lpstr>BFS-TSA Romania Code</vt:lpstr>
      <vt:lpstr>BFS-TSA Romania</vt:lpstr>
      <vt:lpstr>Will bfsTsa(romania, 'A', 'B') terminate ?</vt:lpstr>
      <vt:lpstr>Graph Search Algorithm (GSA) - BFS Version</vt:lpstr>
      <vt:lpstr>PowerPoint Presentation</vt:lpstr>
      <vt:lpstr>PowerPoint Presentation</vt:lpstr>
      <vt:lpstr>BFS-GSA Practice</vt:lpstr>
      <vt:lpstr>BFS-GSA Practice Solution</vt:lpstr>
      <vt:lpstr>BFS Properties</vt:lpstr>
      <vt:lpstr>BFS Properties</vt:lpstr>
      <vt:lpstr>DFS</vt:lpstr>
      <vt:lpstr>Stack in Python</vt:lpstr>
      <vt:lpstr>PowerPoint Presentation</vt:lpstr>
      <vt:lpstr>DFS-GSA Romania</vt:lpstr>
      <vt:lpstr>PowerPoint Presentation</vt:lpstr>
      <vt:lpstr>DFS-TSA Practice</vt:lpstr>
      <vt:lpstr>DFS-TSA Practice Solution</vt:lpstr>
      <vt:lpstr>DFS Properties</vt:lpstr>
      <vt:lpstr>DFS Properties (TSA version)</vt:lpstr>
      <vt:lpstr>BFS vs. DFS</vt:lpstr>
      <vt:lpstr>GSA vs. TSA</vt:lpstr>
      <vt:lpstr>UCS</vt:lpstr>
      <vt:lpstr>Updated Romania Problem Definition</vt:lpstr>
      <vt:lpstr>Priority Queue in Python</vt:lpstr>
      <vt:lpstr>PowerPoint Presentation</vt:lpstr>
      <vt:lpstr>DFS-GSA Romania</vt:lpstr>
      <vt:lpstr>PowerPoint Presentation</vt:lpstr>
      <vt:lpstr>UCS-GSA Practice</vt:lpstr>
      <vt:lpstr>PowerPoint Presentation</vt:lpstr>
      <vt:lpstr>PowerPoint Presentation</vt:lpstr>
      <vt:lpstr>UCS Properties</vt:lpstr>
      <vt:lpstr>UCS Properties</vt:lpstr>
      <vt:lpstr>Chess – State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7404 Computational Intelligence and Machine Learning  K.P. Chow &amp; Dirk Schnieders</dc:title>
  <dc:creator>kpchow</dc:creator>
  <cp:lastModifiedBy>kpchow</cp:lastModifiedBy>
  <cp:revision>10</cp:revision>
  <cp:lastPrinted>2020-03-18T11:37:44Z</cp:lastPrinted>
  <dcterms:created xsi:type="dcterms:W3CDTF">2020-09-25T11:15:19Z</dcterms:created>
  <dcterms:modified xsi:type="dcterms:W3CDTF">2020-10-03T05:31:29Z</dcterms:modified>
</cp:coreProperties>
</file>